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529" r:id="rId2"/>
    <p:sldId id="554" r:id="rId3"/>
    <p:sldId id="566" r:id="rId4"/>
    <p:sldId id="564" r:id="rId5"/>
    <p:sldId id="530" r:id="rId6"/>
    <p:sldId id="539" r:id="rId7"/>
    <p:sldId id="553" r:id="rId8"/>
    <p:sldId id="559" r:id="rId9"/>
    <p:sldId id="555" r:id="rId10"/>
    <p:sldId id="556" r:id="rId11"/>
    <p:sldId id="256" r:id="rId12"/>
    <p:sldId id="260" r:id="rId13"/>
    <p:sldId id="257" r:id="rId14"/>
    <p:sldId id="561" r:id="rId15"/>
    <p:sldId id="560" r:id="rId16"/>
    <p:sldId id="563" r:id="rId17"/>
    <p:sldId id="565" r:id="rId18"/>
    <p:sldId id="567" r:id="rId1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01fe20bcs289" initials="0" lastIdx="1" clrIdx="0">
    <p:extLst>
      <p:ext uri="{19B8F6BF-5375-455C-9EA6-DF929625EA0E}">
        <p15:presenceInfo xmlns:p15="http://schemas.microsoft.com/office/powerpoint/2012/main" userId="S::01fe20bcs289@kletech.ac.in::85cb253e-4c55-4df4-9574-ae910bc9f13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7" d="100"/>
          <a:sy n="67" d="100"/>
        </p:scale>
        <p:origin x="644" y="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4D868BC9-83DC-4223-A131-064BEA36501E}" type="datetimeFigureOut">
              <a:rPr lang="en-GB"/>
              <a:pPr>
                <a:defRPr/>
              </a:pPr>
              <a:t>22/09/2022</a:t>
            </a:fld>
            <a:endParaRPr lang="en-GB"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FC8217EF-4197-4F1F-8807-E177210A55B6}" type="slidenum">
              <a:rPr lang="en-GB"/>
              <a:pPr/>
              <a:t>‹#›</a:t>
            </a:fld>
            <a:endParaRPr lang="en-GB" dirty="0"/>
          </a:p>
        </p:txBody>
      </p:sp>
    </p:spTree>
    <p:extLst>
      <p:ext uri="{BB962C8B-B14F-4D97-AF65-F5344CB8AC3E}">
        <p14:creationId xmlns:p14="http://schemas.microsoft.com/office/powerpoint/2010/main" val="37958611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049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2625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1024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2462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1542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lvl1pPr>
              <a:defRPr/>
            </a:lvl1pPr>
          </a:lstStyle>
          <a:p>
            <a:pPr>
              <a:defRPr/>
            </a:pPr>
            <a:fld id="{1BBEE8D7-CA2D-49DB-8789-A18210F0FB3A}" type="datetimeFigureOut">
              <a:rPr lang="en-IN"/>
              <a:pPr>
                <a:defRPr/>
              </a:pPr>
              <a:t>22-09-2022</a:t>
            </a:fld>
            <a:endParaRPr lang="en-IN" dirty="0"/>
          </a:p>
        </p:txBody>
      </p:sp>
      <p:sp>
        <p:nvSpPr>
          <p:cNvPr id="5" name="Footer Placeholder 4"/>
          <p:cNvSpPr>
            <a:spLocks noGrp="1"/>
          </p:cNvSpPr>
          <p:nvPr>
            <p:ph type="ftr" sz="quarter" idx="11"/>
          </p:nvPr>
        </p:nvSpPr>
        <p:spPr/>
        <p:txBody>
          <a:bodyPr/>
          <a:lstStyle>
            <a:lvl1pPr>
              <a:defRPr/>
            </a:lvl1pPr>
          </a:lstStyle>
          <a:p>
            <a:pPr>
              <a:defRPr/>
            </a:pPr>
            <a:endParaRPr lang="en-IN" dirty="0"/>
          </a:p>
        </p:txBody>
      </p:sp>
      <p:sp>
        <p:nvSpPr>
          <p:cNvPr id="6" name="Slide Number Placeholder 5"/>
          <p:cNvSpPr>
            <a:spLocks noGrp="1"/>
          </p:cNvSpPr>
          <p:nvPr>
            <p:ph type="sldNum" sz="quarter" idx="12"/>
          </p:nvPr>
        </p:nvSpPr>
        <p:spPr/>
        <p:txBody>
          <a:bodyPr/>
          <a:lstStyle>
            <a:lvl1pPr>
              <a:defRPr/>
            </a:lvl1pPr>
          </a:lstStyle>
          <a:p>
            <a:fld id="{C1478EB9-E6E1-4D34-8785-A2D2DED9FEB2}" type="slidenum">
              <a:rPr lang="en-IN"/>
              <a:pPr/>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fld id="{9D592CF1-91C3-46EA-892C-CEE2CEE1469D}" type="datetimeFigureOut">
              <a:rPr lang="en-IN"/>
              <a:pPr>
                <a:defRPr/>
              </a:pPr>
              <a:t>22-09-2022</a:t>
            </a:fld>
            <a:endParaRPr lang="en-IN" dirty="0"/>
          </a:p>
        </p:txBody>
      </p:sp>
      <p:sp>
        <p:nvSpPr>
          <p:cNvPr id="5" name="Footer Placeholder 4"/>
          <p:cNvSpPr>
            <a:spLocks noGrp="1"/>
          </p:cNvSpPr>
          <p:nvPr>
            <p:ph type="ftr" sz="quarter" idx="11"/>
          </p:nvPr>
        </p:nvSpPr>
        <p:spPr/>
        <p:txBody>
          <a:bodyPr/>
          <a:lstStyle>
            <a:lvl1pPr>
              <a:defRPr/>
            </a:lvl1pPr>
          </a:lstStyle>
          <a:p>
            <a:pPr>
              <a:defRPr/>
            </a:pPr>
            <a:endParaRPr lang="en-IN" dirty="0"/>
          </a:p>
        </p:txBody>
      </p:sp>
      <p:sp>
        <p:nvSpPr>
          <p:cNvPr id="6" name="Slide Number Placeholder 5"/>
          <p:cNvSpPr>
            <a:spLocks noGrp="1"/>
          </p:cNvSpPr>
          <p:nvPr>
            <p:ph type="sldNum" sz="quarter" idx="12"/>
          </p:nvPr>
        </p:nvSpPr>
        <p:spPr/>
        <p:txBody>
          <a:bodyPr/>
          <a:lstStyle>
            <a:lvl1pPr>
              <a:defRPr/>
            </a:lvl1pPr>
          </a:lstStyle>
          <a:p>
            <a:fld id="{5645963C-65AB-4BE9-BD10-5CE26CAC0F5F}" type="slidenum">
              <a:rPr lang="en-IN"/>
              <a:pPr/>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fld id="{EF9157D5-E584-41B0-ACDA-7DD40D1D943A}" type="datetimeFigureOut">
              <a:rPr lang="en-IN"/>
              <a:pPr>
                <a:defRPr/>
              </a:pPr>
              <a:t>22-09-2022</a:t>
            </a:fld>
            <a:endParaRPr lang="en-IN" dirty="0"/>
          </a:p>
        </p:txBody>
      </p:sp>
      <p:sp>
        <p:nvSpPr>
          <p:cNvPr id="5" name="Footer Placeholder 4"/>
          <p:cNvSpPr>
            <a:spLocks noGrp="1"/>
          </p:cNvSpPr>
          <p:nvPr>
            <p:ph type="ftr" sz="quarter" idx="11"/>
          </p:nvPr>
        </p:nvSpPr>
        <p:spPr/>
        <p:txBody>
          <a:bodyPr/>
          <a:lstStyle>
            <a:lvl1pPr>
              <a:defRPr/>
            </a:lvl1pPr>
          </a:lstStyle>
          <a:p>
            <a:pPr>
              <a:defRPr/>
            </a:pPr>
            <a:endParaRPr lang="en-IN" dirty="0"/>
          </a:p>
        </p:txBody>
      </p:sp>
      <p:sp>
        <p:nvSpPr>
          <p:cNvPr id="6" name="Slide Number Placeholder 5"/>
          <p:cNvSpPr>
            <a:spLocks noGrp="1"/>
          </p:cNvSpPr>
          <p:nvPr>
            <p:ph type="sldNum" sz="quarter" idx="12"/>
          </p:nvPr>
        </p:nvSpPr>
        <p:spPr/>
        <p:txBody>
          <a:bodyPr/>
          <a:lstStyle>
            <a:lvl1pPr>
              <a:defRPr/>
            </a:lvl1pPr>
          </a:lstStyle>
          <a:p>
            <a:fld id="{DE74B7B6-4E5B-4A00-AC6C-85C94E9F8EBA}" type="slidenum">
              <a:rPr lang="en-IN"/>
              <a:pPr/>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fld id="{CDE5AB19-8846-48A3-90C4-EECECC2676BE}" type="datetimeFigureOut">
              <a:rPr lang="en-IN"/>
              <a:pPr>
                <a:defRPr/>
              </a:pPr>
              <a:t>22-09-2022</a:t>
            </a:fld>
            <a:endParaRPr lang="en-IN" dirty="0"/>
          </a:p>
        </p:txBody>
      </p:sp>
      <p:sp>
        <p:nvSpPr>
          <p:cNvPr id="5" name="Footer Placeholder 4"/>
          <p:cNvSpPr>
            <a:spLocks noGrp="1"/>
          </p:cNvSpPr>
          <p:nvPr>
            <p:ph type="ftr" sz="quarter" idx="11"/>
          </p:nvPr>
        </p:nvSpPr>
        <p:spPr/>
        <p:txBody>
          <a:bodyPr/>
          <a:lstStyle>
            <a:lvl1pPr>
              <a:defRPr/>
            </a:lvl1pPr>
          </a:lstStyle>
          <a:p>
            <a:pPr>
              <a:defRPr/>
            </a:pPr>
            <a:endParaRPr lang="en-IN" dirty="0"/>
          </a:p>
        </p:txBody>
      </p:sp>
      <p:sp>
        <p:nvSpPr>
          <p:cNvPr id="6" name="Slide Number Placeholder 5"/>
          <p:cNvSpPr>
            <a:spLocks noGrp="1"/>
          </p:cNvSpPr>
          <p:nvPr>
            <p:ph type="sldNum" sz="quarter" idx="12"/>
          </p:nvPr>
        </p:nvSpPr>
        <p:spPr/>
        <p:txBody>
          <a:bodyPr/>
          <a:lstStyle>
            <a:lvl1pPr>
              <a:defRPr/>
            </a:lvl1pPr>
          </a:lstStyle>
          <a:p>
            <a:fld id="{306F4A8A-28A4-4781-A60D-AE445423C145}" type="slidenum">
              <a:rPr lang="en-IN"/>
              <a:pPr/>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F69CB14B-11B2-4C8B-8A88-F24BA33DB47D}" type="datetimeFigureOut">
              <a:rPr lang="en-IN"/>
              <a:pPr>
                <a:defRPr/>
              </a:pPr>
              <a:t>22-09-2022</a:t>
            </a:fld>
            <a:endParaRPr lang="en-IN" dirty="0"/>
          </a:p>
        </p:txBody>
      </p:sp>
      <p:sp>
        <p:nvSpPr>
          <p:cNvPr id="5" name="Footer Placeholder 4"/>
          <p:cNvSpPr>
            <a:spLocks noGrp="1"/>
          </p:cNvSpPr>
          <p:nvPr>
            <p:ph type="ftr" sz="quarter" idx="11"/>
          </p:nvPr>
        </p:nvSpPr>
        <p:spPr/>
        <p:txBody>
          <a:bodyPr/>
          <a:lstStyle>
            <a:lvl1pPr>
              <a:defRPr/>
            </a:lvl1pPr>
          </a:lstStyle>
          <a:p>
            <a:pPr>
              <a:defRPr/>
            </a:pPr>
            <a:endParaRPr lang="en-IN" dirty="0"/>
          </a:p>
        </p:txBody>
      </p:sp>
      <p:sp>
        <p:nvSpPr>
          <p:cNvPr id="6" name="Slide Number Placeholder 5"/>
          <p:cNvSpPr>
            <a:spLocks noGrp="1"/>
          </p:cNvSpPr>
          <p:nvPr>
            <p:ph type="sldNum" sz="quarter" idx="12"/>
          </p:nvPr>
        </p:nvSpPr>
        <p:spPr/>
        <p:txBody>
          <a:bodyPr/>
          <a:lstStyle>
            <a:lvl1pPr>
              <a:defRPr/>
            </a:lvl1pPr>
          </a:lstStyle>
          <a:p>
            <a:fld id="{D727D1DE-E3CD-4500-8640-2AB4DF2EE09E}" type="slidenum">
              <a:rPr lang="en-IN"/>
              <a:pPr/>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3"/>
          <p:cNvSpPr>
            <a:spLocks noGrp="1"/>
          </p:cNvSpPr>
          <p:nvPr>
            <p:ph type="dt" sz="half" idx="10"/>
          </p:nvPr>
        </p:nvSpPr>
        <p:spPr/>
        <p:txBody>
          <a:bodyPr/>
          <a:lstStyle>
            <a:lvl1pPr>
              <a:defRPr/>
            </a:lvl1pPr>
          </a:lstStyle>
          <a:p>
            <a:pPr>
              <a:defRPr/>
            </a:pPr>
            <a:fld id="{B3F9D934-3B00-4147-96C2-604DF2D8487E}" type="datetimeFigureOut">
              <a:rPr lang="en-IN"/>
              <a:pPr>
                <a:defRPr/>
              </a:pPr>
              <a:t>22-09-2022</a:t>
            </a:fld>
            <a:endParaRPr lang="en-IN" dirty="0"/>
          </a:p>
        </p:txBody>
      </p:sp>
      <p:sp>
        <p:nvSpPr>
          <p:cNvPr id="6" name="Footer Placeholder 4"/>
          <p:cNvSpPr>
            <a:spLocks noGrp="1"/>
          </p:cNvSpPr>
          <p:nvPr>
            <p:ph type="ftr" sz="quarter" idx="11"/>
          </p:nvPr>
        </p:nvSpPr>
        <p:spPr/>
        <p:txBody>
          <a:bodyPr/>
          <a:lstStyle>
            <a:lvl1pPr>
              <a:defRPr/>
            </a:lvl1pPr>
          </a:lstStyle>
          <a:p>
            <a:pPr>
              <a:defRPr/>
            </a:pPr>
            <a:endParaRPr lang="en-IN" dirty="0"/>
          </a:p>
        </p:txBody>
      </p:sp>
      <p:sp>
        <p:nvSpPr>
          <p:cNvPr id="7" name="Slide Number Placeholder 5"/>
          <p:cNvSpPr>
            <a:spLocks noGrp="1"/>
          </p:cNvSpPr>
          <p:nvPr>
            <p:ph type="sldNum" sz="quarter" idx="12"/>
          </p:nvPr>
        </p:nvSpPr>
        <p:spPr/>
        <p:txBody>
          <a:bodyPr/>
          <a:lstStyle>
            <a:lvl1pPr>
              <a:defRPr/>
            </a:lvl1pPr>
          </a:lstStyle>
          <a:p>
            <a:fld id="{44A10A12-7A9F-49F7-9F4B-1EDB1753F7D4}" type="slidenum">
              <a:rPr lang="en-IN"/>
              <a:pPr/>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3"/>
          <p:cNvSpPr>
            <a:spLocks noGrp="1"/>
          </p:cNvSpPr>
          <p:nvPr>
            <p:ph type="dt" sz="half" idx="10"/>
          </p:nvPr>
        </p:nvSpPr>
        <p:spPr/>
        <p:txBody>
          <a:bodyPr/>
          <a:lstStyle>
            <a:lvl1pPr>
              <a:defRPr/>
            </a:lvl1pPr>
          </a:lstStyle>
          <a:p>
            <a:pPr>
              <a:defRPr/>
            </a:pPr>
            <a:fld id="{248368D2-0029-4EF3-9DCE-2196808142A7}" type="datetimeFigureOut">
              <a:rPr lang="en-IN"/>
              <a:pPr>
                <a:defRPr/>
              </a:pPr>
              <a:t>22-09-2022</a:t>
            </a:fld>
            <a:endParaRPr lang="en-IN" dirty="0"/>
          </a:p>
        </p:txBody>
      </p:sp>
      <p:sp>
        <p:nvSpPr>
          <p:cNvPr id="8" name="Footer Placeholder 4"/>
          <p:cNvSpPr>
            <a:spLocks noGrp="1"/>
          </p:cNvSpPr>
          <p:nvPr>
            <p:ph type="ftr" sz="quarter" idx="11"/>
          </p:nvPr>
        </p:nvSpPr>
        <p:spPr/>
        <p:txBody>
          <a:bodyPr/>
          <a:lstStyle>
            <a:lvl1pPr>
              <a:defRPr/>
            </a:lvl1pPr>
          </a:lstStyle>
          <a:p>
            <a:pPr>
              <a:defRPr/>
            </a:pPr>
            <a:endParaRPr lang="en-IN" dirty="0"/>
          </a:p>
        </p:txBody>
      </p:sp>
      <p:sp>
        <p:nvSpPr>
          <p:cNvPr id="9" name="Slide Number Placeholder 5"/>
          <p:cNvSpPr>
            <a:spLocks noGrp="1"/>
          </p:cNvSpPr>
          <p:nvPr>
            <p:ph type="sldNum" sz="quarter" idx="12"/>
          </p:nvPr>
        </p:nvSpPr>
        <p:spPr/>
        <p:txBody>
          <a:bodyPr/>
          <a:lstStyle>
            <a:lvl1pPr>
              <a:defRPr/>
            </a:lvl1pPr>
          </a:lstStyle>
          <a:p>
            <a:fld id="{59AA6C74-C14E-47FD-970D-EB7D9B5A3A25}" type="slidenum">
              <a:rPr lang="en-IN"/>
              <a:pPr/>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3"/>
          <p:cNvSpPr>
            <a:spLocks noGrp="1"/>
          </p:cNvSpPr>
          <p:nvPr>
            <p:ph type="dt" sz="half" idx="10"/>
          </p:nvPr>
        </p:nvSpPr>
        <p:spPr/>
        <p:txBody>
          <a:bodyPr/>
          <a:lstStyle>
            <a:lvl1pPr>
              <a:defRPr/>
            </a:lvl1pPr>
          </a:lstStyle>
          <a:p>
            <a:pPr>
              <a:defRPr/>
            </a:pPr>
            <a:fld id="{80CE05FA-9812-4DB6-BF73-E35B0CDB8B93}" type="datetimeFigureOut">
              <a:rPr lang="en-IN"/>
              <a:pPr>
                <a:defRPr/>
              </a:pPr>
              <a:t>22-09-2022</a:t>
            </a:fld>
            <a:endParaRPr lang="en-IN" dirty="0"/>
          </a:p>
        </p:txBody>
      </p:sp>
      <p:sp>
        <p:nvSpPr>
          <p:cNvPr id="4" name="Footer Placeholder 4"/>
          <p:cNvSpPr>
            <a:spLocks noGrp="1"/>
          </p:cNvSpPr>
          <p:nvPr>
            <p:ph type="ftr" sz="quarter" idx="11"/>
          </p:nvPr>
        </p:nvSpPr>
        <p:spPr/>
        <p:txBody>
          <a:bodyPr/>
          <a:lstStyle>
            <a:lvl1pPr>
              <a:defRPr/>
            </a:lvl1pPr>
          </a:lstStyle>
          <a:p>
            <a:pPr>
              <a:defRPr/>
            </a:pPr>
            <a:endParaRPr lang="en-IN" dirty="0"/>
          </a:p>
        </p:txBody>
      </p:sp>
      <p:sp>
        <p:nvSpPr>
          <p:cNvPr id="5" name="Slide Number Placeholder 5"/>
          <p:cNvSpPr>
            <a:spLocks noGrp="1"/>
          </p:cNvSpPr>
          <p:nvPr>
            <p:ph type="sldNum" sz="quarter" idx="12"/>
          </p:nvPr>
        </p:nvSpPr>
        <p:spPr/>
        <p:txBody>
          <a:bodyPr/>
          <a:lstStyle>
            <a:lvl1pPr>
              <a:defRPr/>
            </a:lvl1pPr>
          </a:lstStyle>
          <a:p>
            <a:fld id="{238C729B-DAE1-4977-AB86-8393F2565221}" type="slidenum">
              <a:rPr lang="en-IN"/>
              <a:pPr/>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0E9F2B2-D036-4F62-9F45-E4E61453C6DD}" type="datetimeFigureOut">
              <a:rPr lang="en-IN"/>
              <a:pPr>
                <a:defRPr/>
              </a:pPr>
              <a:t>22-09-2022</a:t>
            </a:fld>
            <a:endParaRPr lang="en-IN" dirty="0"/>
          </a:p>
        </p:txBody>
      </p:sp>
      <p:sp>
        <p:nvSpPr>
          <p:cNvPr id="3" name="Footer Placeholder 4"/>
          <p:cNvSpPr>
            <a:spLocks noGrp="1"/>
          </p:cNvSpPr>
          <p:nvPr>
            <p:ph type="ftr" sz="quarter" idx="11"/>
          </p:nvPr>
        </p:nvSpPr>
        <p:spPr/>
        <p:txBody>
          <a:bodyPr/>
          <a:lstStyle>
            <a:lvl1pPr>
              <a:defRPr/>
            </a:lvl1pPr>
          </a:lstStyle>
          <a:p>
            <a:pPr>
              <a:defRPr/>
            </a:pPr>
            <a:endParaRPr lang="en-IN" dirty="0"/>
          </a:p>
        </p:txBody>
      </p:sp>
      <p:sp>
        <p:nvSpPr>
          <p:cNvPr id="4" name="Slide Number Placeholder 5"/>
          <p:cNvSpPr>
            <a:spLocks noGrp="1"/>
          </p:cNvSpPr>
          <p:nvPr>
            <p:ph type="sldNum" sz="quarter" idx="12"/>
          </p:nvPr>
        </p:nvSpPr>
        <p:spPr/>
        <p:txBody>
          <a:bodyPr/>
          <a:lstStyle>
            <a:lvl1pPr>
              <a:defRPr/>
            </a:lvl1pPr>
          </a:lstStyle>
          <a:p>
            <a:fld id="{44BDC041-0BE9-4403-9839-0050A792DA40}" type="slidenum">
              <a:rPr lang="en-IN"/>
              <a:pPr/>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518158A-96B8-4967-B1E4-71D6455739CF}" type="datetimeFigureOut">
              <a:rPr lang="en-IN"/>
              <a:pPr>
                <a:defRPr/>
              </a:pPr>
              <a:t>22-09-2022</a:t>
            </a:fld>
            <a:endParaRPr lang="en-IN" dirty="0"/>
          </a:p>
        </p:txBody>
      </p:sp>
      <p:sp>
        <p:nvSpPr>
          <p:cNvPr id="6" name="Footer Placeholder 4"/>
          <p:cNvSpPr>
            <a:spLocks noGrp="1"/>
          </p:cNvSpPr>
          <p:nvPr>
            <p:ph type="ftr" sz="quarter" idx="11"/>
          </p:nvPr>
        </p:nvSpPr>
        <p:spPr/>
        <p:txBody>
          <a:bodyPr/>
          <a:lstStyle>
            <a:lvl1pPr>
              <a:defRPr/>
            </a:lvl1pPr>
          </a:lstStyle>
          <a:p>
            <a:pPr>
              <a:defRPr/>
            </a:pPr>
            <a:endParaRPr lang="en-IN" dirty="0"/>
          </a:p>
        </p:txBody>
      </p:sp>
      <p:sp>
        <p:nvSpPr>
          <p:cNvPr id="7" name="Slide Number Placeholder 5"/>
          <p:cNvSpPr>
            <a:spLocks noGrp="1"/>
          </p:cNvSpPr>
          <p:nvPr>
            <p:ph type="sldNum" sz="quarter" idx="12"/>
          </p:nvPr>
        </p:nvSpPr>
        <p:spPr/>
        <p:txBody>
          <a:bodyPr/>
          <a:lstStyle>
            <a:lvl1pPr>
              <a:defRPr/>
            </a:lvl1pPr>
          </a:lstStyle>
          <a:p>
            <a:fld id="{9F37D760-637D-4607-991C-46AC1C7526D4}" type="slidenum">
              <a:rPr lang="en-IN"/>
              <a:pPr/>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B1E0393-FB1C-44A2-BB07-D849D699D440}" type="datetimeFigureOut">
              <a:rPr lang="en-IN"/>
              <a:pPr>
                <a:defRPr/>
              </a:pPr>
              <a:t>22-09-2022</a:t>
            </a:fld>
            <a:endParaRPr lang="en-IN" dirty="0"/>
          </a:p>
        </p:txBody>
      </p:sp>
      <p:sp>
        <p:nvSpPr>
          <p:cNvPr id="6" name="Footer Placeholder 4"/>
          <p:cNvSpPr>
            <a:spLocks noGrp="1"/>
          </p:cNvSpPr>
          <p:nvPr>
            <p:ph type="ftr" sz="quarter" idx="11"/>
          </p:nvPr>
        </p:nvSpPr>
        <p:spPr/>
        <p:txBody>
          <a:bodyPr/>
          <a:lstStyle>
            <a:lvl1pPr>
              <a:defRPr/>
            </a:lvl1pPr>
          </a:lstStyle>
          <a:p>
            <a:pPr>
              <a:defRPr/>
            </a:pPr>
            <a:endParaRPr lang="en-IN" dirty="0"/>
          </a:p>
        </p:txBody>
      </p:sp>
      <p:sp>
        <p:nvSpPr>
          <p:cNvPr id="7" name="Slide Number Placeholder 5"/>
          <p:cNvSpPr>
            <a:spLocks noGrp="1"/>
          </p:cNvSpPr>
          <p:nvPr>
            <p:ph type="sldNum" sz="quarter" idx="12"/>
          </p:nvPr>
        </p:nvSpPr>
        <p:spPr/>
        <p:txBody>
          <a:bodyPr/>
          <a:lstStyle>
            <a:lvl1pPr>
              <a:defRPr/>
            </a:lvl1pPr>
          </a:lstStyle>
          <a:p>
            <a:fld id="{D6101D07-9AD9-454D-ADC8-F0CB3F185261}" type="slidenum">
              <a:rPr lang="en-IN"/>
              <a:pPr/>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IN" altLang="en-US"/>
          </a:p>
        </p:txBody>
      </p:sp>
      <p:sp>
        <p:nvSpPr>
          <p:cNvPr id="1027" name="Text Placeholder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I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B7E1BB6A-6DD0-49EC-8720-DBD81143B5A1}" type="datetimeFigureOut">
              <a:rPr lang="en-IN"/>
              <a:pPr>
                <a:defRPr/>
              </a:pPr>
              <a:t>22-09-2022</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838DD723-BF47-4AED-A68E-76EA30D79F1A}" type="slidenum">
              <a:rPr lang="en-IN"/>
              <a:pPr/>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elsevier.com/locate/array" TargetMode="External"/><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ieeexplore.ieee.org/document/8613270"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ieeexplore.ieee.org/document/7561023" TargetMode="External"/><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hyperlink" Target="https://ieeexplore.ieee.org/document/9124820" TargetMode="External"/><Relationship Id="rId7"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hyperlink" Target="https://ieeexplore.ieee.org/document/9071984"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ctrTitle"/>
          </p:nvPr>
        </p:nvSpPr>
        <p:spPr>
          <a:xfrm>
            <a:off x="491612" y="1679677"/>
            <a:ext cx="11112501" cy="1639150"/>
          </a:xfrm>
        </p:spPr>
        <p:txBody>
          <a:bodyPr/>
          <a:lstStyle/>
          <a:p>
            <a:r>
              <a:rPr lang="en-IN" sz="3600" b="1" dirty="0">
                <a:latin typeface="Book Antiqua" panose="02040602050305030304" pitchFamily="18" charset="0"/>
              </a:rPr>
              <a:t>“</a:t>
            </a:r>
            <a:r>
              <a:rPr lang="en-US" sz="3600" b="1" dirty="0">
                <a:latin typeface="Book Antiqua" panose="02040602050305030304" pitchFamily="18" charset="0"/>
              </a:rPr>
              <a:t>Performance evaluation of varied </a:t>
            </a:r>
            <a:r>
              <a:rPr lang="en-IN" sz="3600" b="1" dirty="0">
                <a:latin typeface="Book Antiqua" panose="02040602050305030304" pitchFamily="18" charset="0"/>
              </a:rPr>
              <a:t>KPI</a:t>
            </a:r>
            <a:r>
              <a:rPr lang="en-US" sz="3600" b="1" dirty="0">
                <a:latin typeface="Book Antiqua" panose="02040602050305030304" pitchFamily="18" charset="0"/>
              </a:rPr>
              <a:t>s </a:t>
            </a:r>
            <a:r>
              <a:rPr lang="en-IN" sz="3600" b="1" dirty="0">
                <a:latin typeface="Book Antiqua" panose="02040602050305030304" pitchFamily="18" charset="0"/>
              </a:rPr>
              <a:t>in</a:t>
            </a:r>
            <a:r>
              <a:rPr lang="en-US" sz="3600" b="1" dirty="0">
                <a:latin typeface="Book Antiqua" panose="02040602050305030304" pitchFamily="18" charset="0"/>
              </a:rPr>
              <a:t> dynamic</a:t>
            </a:r>
            <a:r>
              <a:rPr lang="en-IN" sz="3600" b="1" dirty="0">
                <a:latin typeface="Book Antiqua" panose="02040602050305030304" pitchFamily="18" charset="0"/>
              </a:rPr>
              <a:t> </a:t>
            </a:r>
            <a:r>
              <a:rPr lang="en-US" sz="3600" b="1" dirty="0">
                <a:latin typeface="Book Antiqua" panose="02040602050305030304" pitchFamily="18" charset="0"/>
              </a:rPr>
              <a:t>RAN slice</a:t>
            </a:r>
            <a:r>
              <a:rPr lang="en-IN" sz="3600" b="1" dirty="0">
                <a:latin typeface="Book Antiqua" panose="02040602050305030304" pitchFamily="18" charset="0"/>
              </a:rPr>
              <a:t> of</a:t>
            </a:r>
            <a:r>
              <a:rPr lang="en-US" sz="3600" b="1" dirty="0">
                <a:latin typeface="Book Antiqua" panose="02040602050305030304" pitchFamily="18" charset="0"/>
              </a:rPr>
              <a:t> 5G</a:t>
            </a:r>
            <a:r>
              <a:rPr lang="en-IN" sz="3600" b="1" dirty="0">
                <a:latin typeface="Book Antiqua" panose="02040602050305030304" pitchFamily="18" charset="0"/>
              </a:rPr>
              <a:t> Network</a:t>
            </a:r>
            <a:r>
              <a:rPr lang="en-US" sz="3600" b="1" i="1" dirty="0">
                <a:latin typeface="Book Antiqua" panose="02040602050305030304" pitchFamily="18" charset="0"/>
              </a:rPr>
              <a:t>”</a:t>
            </a:r>
            <a:br>
              <a:rPr lang="en-US" sz="3600" b="1" dirty="0">
                <a:latin typeface="Book Antiqua" panose="02040602050305030304" pitchFamily="18" charset="0"/>
              </a:rPr>
            </a:br>
            <a:endParaRPr lang="en-US" altLang="en-US" sz="3600" b="1" dirty="0">
              <a:latin typeface="Book Antiqua" panose="02040602050305030304" pitchFamily="18" charset="0"/>
            </a:endParaRPr>
          </a:p>
        </p:txBody>
      </p:sp>
      <p:pic>
        <p:nvPicPr>
          <p:cNvPr id="3" name="Picture 2">
            <a:extLst>
              <a:ext uri="{FF2B5EF4-FFF2-40B4-BE49-F238E27FC236}">
                <a16:creationId xmlns:a16="http://schemas.microsoft.com/office/drawing/2014/main" id="{B3719BAD-BFFC-410E-9908-9900AABDCC8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2906396" y="216505"/>
            <a:ext cx="5973911" cy="1075632"/>
          </a:xfrm>
          <a:prstGeom prst="rect">
            <a:avLst/>
          </a:prstGeom>
        </p:spPr>
      </p:pic>
      <p:sp>
        <p:nvSpPr>
          <p:cNvPr id="4" name="TextBox 2">
            <a:extLst>
              <a:ext uri="{FF2B5EF4-FFF2-40B4-BE49-F238E27FC236}">
                <a16:creationId xmlns:a16="http://schemas.microsoft.com/office/drawing/2014/main" id="{D757CE14-CA89-E2D5-1014-8FB7B17FCB6E}"/>
              </a:ext>
            </a:extLst>
          </p:cNvPr>
          <p:cNvSpPr txBox="1">
            <a:spLocks noChangeArrowheads="1"/>
          </p:cNvSpPr>
          <p:nvPr/>
        </p:nvSpPr>
        <p:spPr bwMode="auto">
          <a:xfrm>
            <a:off x="7274944" y="3355259"/>
            <a:ext cx="23669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ltLang="en-US" sz="2800" b="1" dirty="0">
                <a:latin typeface="Times New Roman" panose="02020603050405020304" pitchFamily="18" charset="0"/>
                <a:cs typeface="Times New Roman" panose="02020603050405020304" pitchFamily="18" charset="0"/>
              </a:rPr>
              <a:t>Team No: N20</a:t>
            </a:r>
          </a:p>
        </p:txBody>
      </p:sp>
      <p:sp>
        <p:nvSpPr>
          <p:cNvPr id="5" name="TextBox 2">
            <a:extLst>
              <a:ext uri="{FF2B5EF4-FFF2-40B4-BE49-F238E27FC236}">
                <a16:creationId xmlns:a16="http://schemas.microsoft.com/office/drawing/2014/main" id="{138905BC-618F-33F4-E256-F199CE42A4F7}"/>
              </a:ext>
            </a:extLst>
          </p:cNvPr>
          <p:cNvSpPr txBox="1">
            <a:spLocks noChangeArrowheads="1"/>
          </p:cNvSpPr>
          <p:nvPr/>
        </p:nvSpPr>
        <p:spPr bwMode="auto">
          <a:xfrm>
            <a:off x="491612" y="5344476"/>
            <a:ext cx="398756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IN" altLang="en-US" sz="3200" dirty="0">
                <a:latin typeface="Times New Roman" panose="02020603050405020304" pitchFamily="18" charset="0"/>
                <a:cs typeface="Times New Roman" panose="02020603050405020304" pitchFamily="18" charset="0"/>
              </a:rPr>
              <a:t>Guided by</a:t>
            </a:r>
          </a:p>
          <a:p>
            <a:r>
              <a:rPr lang="en-IN" sz="3200" b="1" dirty="0">
                <a:latin typeface="Times New Roman" panose="02020603050405020304" pitchFamily="18" charset="0"/>
                <a:cs typeface="Times New Roman" panose="02020603050405020304" pitchFamily="18" charset="0"/>
              </a:rPr>
              <a:t>Mr.</a:t>
            </a:r>
            <a:r>
              <a:rPr lang="en-US" sz="3200" b="1" dirty="0">
                <a:latin typeface="Times New Roman" panose="02020603050405020304" pitchFamily="18" charset="0"/>
                <a:cs typeface="Times New Roman" panose="02020603050405020304" pitchFamily="18" charset="0"/>
              </a:rPr>
              <a:t>Parikshit P Hegde</a:t>
            </a:r>
            <a:endParaRPr lang="en-IN" altLang="en-US" sz="3200" b="1" dirty="0">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470719771"/>
              </p:ext>
            </p:extLst>
          </p:nvPr>
        </p:nvGraphicFramePr>
        <p:xfrm>
          <a:off x="5471471" y="4063048"/>
          <a:ext cx="6132642" cy="2358646"/>
        </p:xfrm>
        <a:graphic>
          <a:graphicData uri="http://schemas.openxmlformats.org/drawingml/2006/table">
            <a:tbl>
              <a:tblPr firstRow="1" bandRow="1">
                <a:tableStyleId>{5C22544A-7EE6-4342-B048-85BDC9FD1C3A}</a:tableStyleId>
              </a:tblPr>
              <a:tblGrid>
                <a:gridCol w="3066321">
                  <a:extLst>
                    <a:ext uri="{9D8B030D-6E8A-4147-A177-3AD203B41FA5}">
                      <a16:colId xmlns:a16="http://schemas.microsoft.com/office/drawing/2014/main" val="20000"/>
                    </a:ext>
                  </a:extLst>
                </a:gridCol>
                <a:gridCol w="3066321">
                  <a:extLst>
                    <a:ext uri="{9D8B030D-6E8A-4147-A177-3AD203B41FA5}">
                      <a16:colId xmlns:a16="http://schemas.microsoft.com/office/drawing/2014/main" val="20001"/>
                    </a:ext>
                  </a:extLst>
                </a:gridCol>
              </a:tblGrid>
              <a:tr h="446326">
                <a:tc>
                  <a:txBody>
                    <a:bodyPr/>
                    <a:lstStyle/>
                    <a:p>
                      <a:pPr algn="ctr"/>
                      <a:r>
                        <a:rPr lang="en-GB" sz="1800" b="1" kern="1200" dirty="0">
                          <a:solidFill>
                            <a:schemeClr val="lt1"/>
                          </a:solidFill>
                          <a:latin typeface="+mn-lt"/>
                          <a:ea typeface="+mn-ea"/>
                          <a:cs typeface="+mn-cs"/>
                        </a:rPr>
                        <a:t>Name</a:t>
                      </a:r>
                      <a:endParaRPr lang="en-US" sz="1800" b="1" kern="1200" dirty="0">
                        <a:solidFill>
                          <a:schemeClr val="lt1"/>
                        </a:solidFill>
                        <a:latin typeface="+mn-lt"/>
                        <a:ea typeface="+mn-ea"/>
                        <a:cs typeface="+mn-cs"/>
                      </a:endParaRPr>
                    </a:p>
                  </a:txBody>
                  <a:tcPr/>
                </a:tc>
                <a:tc>
                  <a:txBody>
                    <a:bodyPr/>
                    <a:lstStyle/>
                    <a:p>
                      <a:pPr algn="ctr"/>
                      <a:r>
                        <a:rPr lang="en-GB" dirty="0"/>
                        <a:t>USN</a:t>
                      </a:r>
                      <a:endParaRPr lang="en-US" dirty="0"/>
                    </a:p>
                  </a:txBody>
                  <a:tcPr/>
                </a:tc>
                <a:extLst>
                  <a:ext uri="{0D108BD9-81ED-4DB2-BD59-A6C34878D82A}">
                    <a16:rowId xmlns:a16="http://schemas.microsoft.com/office/drawing/2014/main" val="10000"/>
                  </a:ext>
                </a:extLst>
              </a:tr>
              <a:tr h="382464">
                <a:tc>
                  <a:txBody>
                    <a:bodyPr/>
                    <a:lstStyle/>
                    <a:p>
                      <a:pPr algn="ctr" fontAlgn="b"/>
                      <a:r>
                        <a:rPr lang="en-US" sz="1800" b="1" kern="1200" dirty="0">
                          <a:solidFill>
                            <a:schemeClr val="tx1"/>
                          </a:solidFill>
                          <a:latin typeface="+mn-lt"/>
                          <a:ea typeface="+mn-ea"/>
                          <a:cs typeface="+mn-cs"/>
                        </a:rPr>
                        <a:t>Pragathi Pujari</a:t>
                      </a:r>
                    </a:p>
                  </a:txBody>
                  <a:tcPr marL="6350" marR="6350" marT="6350" marB="0" anchor="b"/>
                </a:tc>
                <a:tc>
                  <a:txBody>
                    <a:bodyPr/>
                    <a:lstStyle/>
                    <a:p>
                      <a:pPr algn="ctr" fontAlgn="b"/>
                      <a:r>
                        <a:rPr lang="en-US" sz="1800" b="1" kern="1200" dirty="0">
                          <a:solidFill>
                            <a:schemeClr val="tx1"/>
                          </a:solidFill>
                          <a:latin typeface="+mn-lt"/>
                          <a:ea typeface="+mn-ea"/>
                          <a:cs typeface="+mn-cs"/>
                        </a:rPr>
                        <a:t>01FE20BCS189</a:t>
                      </a:r>
                    </a:p>
                  </a:txBody>
                  <a:tcPr marL="6350" marR="6350" marT="6350" marB="0" anchor="b"/>
                </a:tc>
                <a:extLst>
                  <a:ext uri="{0D108BD9-81ED-4DB2-BD59-A6C34878D82A}">
                    <a16:rowId xmlns:a16="http://schemas.microsoft.com/office/drawing/2014/main" val="10001"/>
                  </a:ext>
                </a:extLst>
              </a:tr>
              <a:tr h="382464">
                <a:tc>
                  <a:txBody>
                    <a:bodyPr/>
                    <a:lstStyle/>
                    <a:p>
                      <a:pPr algn="ctr" fontAlgn="b"/>
                      <a:r>
                        <a:rPr lang="en-US" sz="1800" b="1" kern="1200" dirty="0">
                          <a:solidFill>
                            <a:schemeClr val="tx1"/>
                          </a:solidFill>
                          <a:latin typeface="+mn-lt"/>
                          <a:ea typeface="+mn-ea"/>
                          <a:cs typeface="+mn-cs"/>
                        </a:rPr>
                        <a:t>B Ajay </a:t>
                      </a:r>
                      <a:r>
                        <a:rPr lang="en-IN" sz="1800" b="1" kern="1200" dirty="0">
                          <a:solidFill>
                            <a:schemeClr val="tx1"/>
                          </a:solidFill>
                          <a:latin typeface="+mn-lt"/>
                          <a:ea typeface="+mn-ea"/>
                          <a:cs typeface="+mn-cs"/>
                        </a:rPr>
                        <a:t>K</a:t>
                      </a:r>
                      <a:r>
                        <a:rPr lang="en-US" sz="1800" b="1" kern="1200" dirty="0">
                          <a:solidFill>
                            <a:schemeClr val="tx1"/>
                          </a:solidFill>
                          <a:latin typeface="+mn-lt"/>
                          <a:ea typeface="+mn-ea"/>
                          <a:cs typeface="+mn-cs"/>
                        </a:rPr>
                        <a:t>ushal</a:t>
                      </a:r>
                    </a:p>
                  </a:txBody>
                  <a:tcPr marL="6350" marR="6350" marT="6350" marB="0" anchor="b"/>
                </a:tc>
                <a:tc>
                  <a:txBody>
                    <a:bodyPr/>
                    <a:lstStyle/>
                    <a:p>
                      <a:pPr algn="ctr" fontAlgn="b"/>
                      <a:r>
                        <a:rPr lang="en-US" sz="1800" b="1" kern="1200" dirty="0">
                          <a:solidFill>
                            <a:schemeClr val="tx1"/>
                          </a:solidFill>
                          <a:latin typeface="+mn-lt"/>
                          <a:ea typeface="+mn-ea"/>
                          <a:cs typeface="+mn-cs"/>
                        </a:rPr>
                        <a:t>01FE20BCS289</a:t>
                      </a:r>
                    </a:p>
                  </a:txBody>
                  <a:tcPr marL="6350" marR="6350" marT="6350" marB="0" anchor="b"/>
                </a:tc>
                <a:extLst>
                  <a:ext uri="{0D108BD9-81ED-4DB2-BD59-A6C34878D82A}">
                    <a16:rowId xmlns:a16="http://schemas.microsoft.com/office/drawing/2014/main" val="10002"/>
                  </a:ext>
                </a:extLst>
              </a:tr>
              <a:tr h="382464">
                <a:tc>
                  <a:txBody>
                    <a:bodyPr/>
                    <a:lstStyle/>
                    <a:p>
                      <a:pPr algn="ctr" fontAlgn="b"/>
                      <a:r>
                        <a:rPr lang="en-US" sz="1800" b="1" kern="1200" dirty="0">
                          <a:solidFill>
                            <a:schemeClr val="tx1"/>
                          </a:solidFill>
                          <a:latin typeface="+mn-lt"/>
                          <a:ea typeface="+mn-ea"/>
                          <a:cs typeface="+mn-cs"/>
                        </a:rPr>
                        <a:t>Lavanya Shahapur</a:t>
                      </a:r>
                    </a:p>
                  </a:txBody>
                  <a:tcPr marL="6350" marR="6350" marT="6350" marB="0" anchor="b"/>
                </a:tc>
                <a:tc>
                  <a:txBody>
                    <a:bodyPr/>
                    <a:lstStyle/>
                    <a:p>
                      <a:pPr algn="ctr" fontAlgn="b"/>
                      <a:r>
                        <a:rPr lang="en-US" sz="1800" b="1" kern="1200" dirty="0">
                          <a:solidFill>
                            <a:schemeClr val="tx1"/>
                          </a:solidFill>
                          <a:latin typeface="+mn-lt"/>
                          <a:ea typeface="+mn-ea"/>
                          <a:cs typeface="+mn-cs"/>
                        </a:rPr>
                        <a:t>01FE20BCS185</a:t>
                      </a:r>
                    </a:p>
                  </a:txBody>
                  <a:tcPr marL="6350" marR="6350" marT="6350" marB="0" anchor="b"/>
                </a:tc>
                <a:extLst>
                  <a:ext uri="{0D108BD9-81ED-4DB2-BD59-A6C34878D82A}">
                    <a16:rowId xmlns:a16="http://schemas.microsoft.com/office/drawing/2014/main" val="10003"/>
                  </a:ext>
                </a:extLst>
              </a:tr>
              <a:tr h="382464">
                <a:tc>
                  <a:txBody>
                    <a:bodyPr/>
                    <a:lstStyle/>
                    <a:p>
                      <a:pPr algn="ctr" fontAlgn="b"/>
                      <a:r>
                        <a:rPr lang="en-US" sz="1800" b="1" kern="1200" dirty="0">
                          <a:solidFill>
                            <a:schemeClr val="tx1"/>
                          </a:solidFill>
                          <a:latin typeface="+mn-lt"/>
                          <a:ea typeface="+mn-ea"/>
                          <a:cs typeface="+mn-cs"/>
                        </a:rPr>
                        <a:t>Kushagra Tomar</a:t>
                      </a:r>
                    </a:p>
                  </a:txBody>
                  <a:tcPr marL="6350" marR="6350" marT="6350" marB="0" anchor="b"/>
                </a:tc>
                <a:tc>
                  <a:txBody>
                    <a:bodyPr/>
                    <a:lstStyle/>
                    <a:p>
                      <a:pPr algn="ctr" fontAlgn="b"/>
                      <a:r>
                        <a:rPr lang="en-US" sz="1800" b="1" kern="1200" dirty="0">
                          <a:solidFill>
                            <a:schemeClr val="tx1"/>
                          </a:solidFill>
                          <a:latin typeface="+mn-lt"/>
                          <a:ea typeface="+mn-ea"/>
                          <a:cs typeface="+mn-cs"/>
                        </a:rPr>
                        <a:t>01FE20BCS063</a:t>
                      </a:r>
                    </a:p>
                  </a:txBody>
                  <a:tcPr marL="6350" marR="6350" marT="6350" marB="0" anchor="b"/>
                </a:tc>
                <a:extLst>
                  <a:ext uri="{0D108BD9-81ED-4DB2-BD59-A6C34878D82A}">
                    <a16:rowId xmlns:a16="http://schemas.microsoft.com/office/drawing/2014/main" val="10004"/>
                  </a:ext>
                </a:extLst>
              </a:tr>
              <a:tr h="382464">
                <a:tc>
                  <a:txBody>
                    <a:bodyPr/>
                    <a:lstStyle/>
                    <a:p>
                      <a:pPr algn="ctr" fontAlgn="b"/>
                      <a:r>
                        <a:rPr lang="en-US" sz="1800" b="1" kern="1200" dirty="0">
                          <a:solidFill>
                            <a:schemeClr val="tx1"/>
                          </a:solidFill>
                          <a:latin typeface="+mn-lt"/>
                          <a:ea typeface="+mn-ea"/>
                          <a:cs typeface="+mn-cs"/>
                        </a:rPr>
                        <a:t>Ashwini Jannu</a:t>
                      </a:r>
                    </a:p>
                  </a:txBody>
                  <a:tcPr marL="6350" marR="6350" marT="6350" marB="0" anchor="b"/>
                </a:tc>
                <a:tc>
                  <a:txBody>
                    <a:bodyPr/>
                    <a:lstStyle/>
                    <a:p>
                      <a:pPr algn="ctr" fontAlgn="b"/>
                      <a:r>
                        <a:rPr lang="en-US" sz="1800" b="1" kern="1200" dirty="0">
                          <a:solidFill>
                            <a:schemeClr val="tx1"/>
                          </a:solidFill>
                          <a:latin typeface="+mn-lt"/>
                          <a:ea typeface="+mn-ea"/>
                          <a:cs typeface="+mn-cs"/>
                        </a:rPr>
                        <a:t>01FE20BCS208</a:t>
                      </a:r>
                    </a:p>
                  </a:txBody>
                  <a:tcPr marL="6350" marR="6350" marT="6350" marB="0" anchor="b"/>
                </a:tc>
                <a:extLst>
                  <a:ext uri="{0D108BD9-81ED-4DB2-BD59-A6C34878D82A}">
                    <a16:rowId xmlns:a16="http://schemas.microsoft.com/office/drawing/2014/main" val="10005"/>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
          <p:cNvSpPr txBox="1"/>
          <p:nvPr/>
        </p:nvSpPr>
        <p:spPr>
          <a:xfrm>
            <a:off x="11932920" y="68580"/>
            <a:ext cx="342800" cy="154000"/>
          </a:xfrm>
          <a:prstGeom prst="rect">
            <a:avLst/>
          </a:prstGeom>
          <a:noFill/>
          <a:ln>
            <a:noFill/>
          </a:ln>
        </p:spPr>
        <p:txBody>
          <a:bodyPr spcFirstLastPara="1" wrap="square" lIns="91433" tIns="45700" rIns="91433" bIns="45700" anchor="t" anchorCtr="0">
            <a:noAutofit/>
          </a:bodyPr>
          <a:lstStyle/>
          <a:p>
            <a:pPr>
              <a:spcBef>
                <a:spcPts val="0"/>
              </a:spcBef>
              <a:spcAft>
                <a:spcPts val="0"/>
              </a:spcAft>
              <a:buClr>
                <a:srgbClr val="FFFFFF"/>
              </a:buClr>
              <a:buSzPts val="300"/>
            </a:pPr>
            <a:r>
              <a:rPr lang="en" sz="400">
                <a:solidFill>
                  <a:srgbClr val="FFFFFF"/>
                </a:solidFill>
                <a:latin typeface="Trebuchet MS"/>
                <a:ea typeface="Trebuchet MS"/>
                <a:cs typeface="Trebuchet MS"/>
                <a:sym typeface="Trebuchet MS"/>
              </a:rPr>
              <a:t>TM</a:t>
            </a:r>
            <a:endParaRPr sz="1467">
              <a:solidFill>
                <a:srgbClr val="000000"/>
              </a:solidFill>
              <a:latin typeface="Arial"/>
              <a:ea typeface="Arial"/>
              <a:cs typeface="Arial"/>
              <a:sym typeface="Arial"/>
            </a:endParaRPr>
          </a:p>
        </p:txBody>
      </p:sp>
      <p:sp>
        <p:nvSpPr>
          <p:cNvPr id="56" name="Google Shape;56;p1"/>
          <p:cNvSpPr/>
          <p:nvPr/>
        </p:nvSpPr>
        <p:spPr>
          <a:xfrm>
            <a:off x="-3" y="587829"/>
            <a:ext cx="3960320" cy="1987572"/>
          </a:xfrm>
          <a:prstGeom prst="rect">
            <a:avLst/>
          </a:prstGeom>
          <a:solidFill>
            <a:srgbClr val="FFFFFF"/>
          </a:solidFill>
          <a:ln>
            <a:noFill/>
          </a:ln>
        </p:spPr>
        <p:txBody>
          <a:bodyPr spcFirstLastPara="1" wrap="square" lIns="91433" tIns="45700" rIns="91433" bIns="45700" anchor="ctr" anchorCtr="0">
            <a:noAutofit/>
          </a:bodyPr>
          <a:lstStyle/>
          <a:p>
            <a:pPr algn="ctr">
              <a:spcBef>
                <a:spcPts val="0"/>
              </a:spcBef>
              <a:spcAft>
                <a:spcPts val="0"/>
              </a:spcAft>
              <a:buClr>
                <a:srgbClr val="FFFFFF"/>
              </a:buClr>
              <a:buSzPts val="1400"/>
            </a:pPr>
            <a:endParaRPr sz="1867">
              <a:solidFill>
                <a:srgbClr val="FFFFFF"/>
              </a:solidFill>
              <a:latin typeface="Trebuchet MS"/>
              <a:ea typeface="Trebuchet MS"/>
              <a:cs typeface="Trebuchet MS"/>
              <a:sym typeface="Trebuchet MS"/>
            </a:endParaRPr>
          </a:p>
        </p:txBody>
      </p:sp>
      <p:sp>
        <p:nvSpPr>
          <p:cNvPr id="57" name="Google Shape;57;p1"/>
          <p:cNvSpPr/>
          <p:nvPr/>
        </p:nvSpPr>
        <p:spPr>
          <a:xfrm>
            <a:off x="3909144" y="0"/>
            <a:ext cx="4909828" cy="6099927"/>
          </a:xfrm>
          <a:prstGeom prst="rect">
            <a:avLst/>
          </a:prstGeom>
          <a:solidFill>
            <a:srgbClr val="FFFFFF"/>
          </a:solidFill>
          <a:ln>
            <a:noFill/>
          </a:ln>
        </p:spPr>
        <p:txBody>
          <a:bodyPr spcFirstLastPara="1" wrap="square" lIns="91433" tIns="45700" rIns="91433" bIns="45700" anchor="ctr" anchorCtr="0">
            <a:noAutofit/>
          </a:bodyPr>
          <a:lstStyle/>
          <a:p>
            <a:pPr algn="ctr">
              <a:spcBef>
                <a:spcPts val="0"/>
              </a:spcBef>
              <a:spcAft>
                <a:spcPts val="0"/>
              </a:spcAft>
              <a:buClr>
                <a:srgbClr val="FFFFFF"/>
              </a:buClr>
              <a:buSzPts val="1400"/>
            </a:pPr>
            <a:endParaRPr lang="en-US" sz="1867" dirty="0">
              <a:solidFill>
                <a:srgbClr val="FFFFFF"/>
              </a:solidFill>
              <a:latin typeface="Trebuchet MS"/>
              <a:ea typeface="Trebuchet MS"/>
              <a:cs typeface="Trebuchet MS"/>
              <a:sym typeface="Trebuchet MS"/>
            </a:endParaRPr>
          </a:p>
        </p:txBody>
      </p:sp>
      <p:sp>
        <p:nvSpPr>
          <p:cNvPr id="58" name="Google Shape;58;p1"/>
          <p:cNvSpPr/>
          <p:nvPr/>
        </p:nvSpPr>
        <p:spPr>
          <a:xfrm>
            <a:off x="-8646" y="2649060"/>
            <a:ext cx="3968964" cy="1673800"/>
          </a:xfrm>
          <a:prstGeom prst="rect">
            <a:avLst/>
          </a:prstGeom>
          <a:solidFill>
            <a:srgbClr val="FFFFFF"/>
          </a:solidFill>
          <a:ln>
            <a:noFill/>
          </a:ln>
        </p:spPr>
        <p:txBody>
          <a:bodyPr spcFirstLastPara="1" wrap="square" lIns="91433" tIns="45700" rIns="91433" bIns="45700" anchor="ctr" anchorCtr="0">
            <a:noAutofit/>
          </a:bodyPr>
          <a:lstStyle/>
          <a:p>
            <a:pPr>
              <a:spcBef>
                <a:spcPts val="0"/>
              </a:spcBef>
              <a:spcAft>
                <a:spcPts val="0"/>
              </a:spcAft>
            </a:pPr>
            <a:endParaRPr sz="1600" dirty="0">
              <a:solidFill>
                <a:schemeClr val="dk1"/>
              </a:solidFill>
            </a:endParaRPr>
          </a:p>
        </p:txBody>
      </p:sp>
      <p:sp>
        <p:nvSpPr>
          <p:cNvPr id="68" name="Google Shape;68;p1"/>
          <p:cNvSpPr/>
          <p:nvPr/>
        </p:nvSpPr>
        <p:spPr>
          <a:xfrm>
            <a:off x="846" y="4396520"/>
            <a:ext cx="3949951" cy="2382971"/>
          </a:xfrm>
          <a:prstGeom prst="rect">
            <a:avLst/>
          </a:prstGeom>
          <a:solidFill>
            <a:srgbClr val="FFFFFF"/>
          </a:solidFill>
          <a:ln>
            <a:noFill/>
          </a:ln>
        </p:spPr>
        <p:txBody>
          <a:bodyPr spcFirstLastPara="1" wrap="square" lIns="91433" tIns="45700" rIns="91433" bIns="45700" anchor="ctr" anchorCtr="0">
            <a:noAutofit/>
          </a:bodyPr>
          <a:lstStyle/>
          <a:p>
            <a:pPr algn="just">
              <a:spcBef>
                <a:spcPts val="0"/>
              </a:spcBef>
              <a:spcAft>
                <a:spcPts val="0"/>
              </a:spcAft>
              <a:buClr>
                <a:schemeClr val="dk1"/>
              </a:buClr>
              <a:buSzPts val="1100"/>
            </a:pPr>
            <a:endParaRPr lang="en-IN" sz="1333">
              <a:solidFill>
                <a:srgbClr val="FFFFFF"/>
              </a:solidFill>
              <a:latin typeface="Trebuchet MS"/>
              <a:ea typeface="Trebuchet MS"/>
              <a:cs typeface="Trebuchet MS"/>
              <a:sym typeface="Trebuchet MS"/>
            </a:endParaRPr>
          </a:p>
        </p:txBody>
      </p:sp>
      <p:sp>
        <p:nvSpPr>
          <p:cNvPr id="69" name="Google Shape;69;p1"/>
          <p:cNvSpPr txBox="1"/>
          <p:nvPr/>
        </p:nvSpPr>
        <p:spPr>
          <a:xfrm>
            <a:off x="3985959" y="348505"/>
            <a:ext cx="1313200" cy="72830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dirty="0">
                <a:latin typeface="Book Antiqua" panose="02040602050305030304" pitchFamily="18" charset="0"/>
                <a:ea typeface="Times New Roman"/>
                <a:cs typeface="Times New Roman"/>
                <a:sym typeface="Times New Roman"/>
              </a:rPr>
              <a:t> </a:t>
            </a:r>
            <a:endParaRPr lang="en-IN" b="1" dirty="0">
              <a:latin typeface="Book Antiqua" panose="02040602050305030304" pitchFamily="18" charset="0"/>
              <a:ea typeface="Times New Roman"/>
              <a:cs typeface="Times New Roman"/>
              <a:sym typeface="Times New Roman"/>
            </a:endParaRPr>
          </a:p>
          <a:p>
            <a:pPr>
              <a:spcBef>
                <a:spcPts val="0"/>
              </a:spcBef>
              <a:spcAft>
                <a:spcPts val="0"/>
              </a:spcAft>
            </a:pPr>
            <a:r>
              <a:rPr lang="en-IN" sz="1333" b="1" dirty="0">
                <a:solidFill>
                  <a:srgbClr val="2F5496"/>
                </a:solidFill>
                <a:latin typeface="Book Antiqua" panose="02040602050305030304" pitchFamily="18" charset="0"/>
                <a:ea typeface="Times New Roman"/>
                <a:cs typeface="Times New Roman"/>
                <a:sym typeface="Times New Roman"/>
              </a:rPr>
              <a:t>Methodology </a:t>
            </a:r>
            <a:r>
              <a:rPr lang="en-IN" sz="1333" dirty="0">
                <a:solidFill>
                  <a:srgbClr val="2F5496"/>
                </a:solidFill>
                <a:latin typeface="Book Antiqua" panose="02040602050305030304" pitchFamily="18" charset="0"/>
                <a:ea typeface="Times New Roman"/>
                <a:cs typeface="Times New Roman"/>
                <a:sym typeface="Times New Roman"/>
              </a:rPr>
              <a:t> </a:t>
            </a:r>
          </a:p>
        </p:txBody>
      </p:sp>
      <p:sp>
        <p:nvSpPr>
          <p:cNvPr id="72" name="Google Shape;72;p1"/>
          <p:cNvSpPr txBox="1"/>
          <p:nvPr/>
        </p:nvSpPr>
        <p:spPr>
          <a:xfrm>
            <a:off x="0" y="2841565"/>
            <a:ext cx="3851567" cy="1785064"/>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GB" sz="1600" b="1" dirty="0">
                <a:solidFill>
                  <a:srgbClr val="083C92"/>
                </a:solidFill>
                <a:latin typeface="Book Antiqua"/>
                <a:ea typeface="Book Antiqua"/>
                <a:cs typeface="Book Antiqua"/>
                <a:sym typeface="Book Antiqua"/>
              </a:rPr>
              <a:t>Objectives</a:t>
            </a:r>
          </a:p>
          <a:p>
            <a:pPr marL="609585" indent="-389457">
              <a:spcBef>
                <a:spcPts val="0"/>
              </a:spcBef>
              <a:spcAft>
                <a:spcPts val="0"/>
              </a:spcAft>
              <a:buClr>
                <a:schemeClr val="dk1"/>
              </a:buClr>
              <a:buSzPts val="1000"/>
              <a:buFont typeface="Book Antiqua"/>
              <a:buChar char="•"/>
            </a:pPr>
            <a:r>
              <a:rPr lang="en-GB" sz="1200" dirty="0">
                <a:latin typeface="Book Antiqua" panose="02040602050305030304" pitchFamily="18" charset="0"/>
                <a:sym typeface="Book Antiqua"/>
              </a:rPr>
              <a:t>To provide enhanced user’s quality of experience (QoE) and satisfy vertical industrial requirements.</a:t>
            </a:r>
          </a:p>
          <a:p>
            <a:pPr marL="609585" indent="-389457">
              <a:spcBef>
                <a:spcPts val="0"/>
              </a:spcBef>
              <a:spcAft>
                <a:spcPts val="0"/>
              </a:spcAft>
              <a:buSzPts val="1000"/>
              <a:buFont typeface="Book Antiqua"/>
              <a:buChar char="•"/>
            </a:pPr>
            <a:r>
              <a:rPr lang="en-GB" sz="1200" dirty="0">
                <a:latin typeface="Book Antiqua" panose="02040602050305030304" pitchFamily="18" charset="0"/>
                <a:sym typeface="Book Antiqua"/>
              </a:rPr>
              <a:t>studying these RAN architectures from various perspectives such as energy and spectrum usage, CAPEX/OPEX, system level performance.</a:t>
            </a:r>
          </a:p>
        </p:txBody>
      </p:sp>
      <p:sp>
        <p:nvSpPr>
          <p:cNvPr id="34" name="Google Shape;61;p1"/>
          <p:cNvSpPr/>
          <p:nvPr/>
        </p:nvSpPr>
        <p:spPr>
          <a:xfrm>
            <a:off x="758011" y="-45275"/>
            <a:ext cx="11174909" cy="421456"/>
          </a:xfrm>
          <a:prstGeom prst="rect">
            <a:avLst/>
          </a:prstGeom>
          <a:noFill/>
          <a:ln>
            <a:noFill/>
          </a:ln>
        </p:spPr>
        <p:txBody>
          <a:bodyPr spcFirstLastPara="1" wrap="square" lIns="91433" tIns="45700" rIns="91433" bIns="45700" anchor="t" anchorCtr="0">
            <a:noAutofit/>
          </a:bodyPr>
          <a:lstStyle/>
          <a:p>
            <a:pPr lvl="0" algn="ctr">
              <a:buClr>
                <a:srgbClr val="2F5496"/>
              </a:buClr>
              <a:buSzPts val="1200"/>
            </a:pPr>
            <a:r>
              <a:rPr lang="en-IN" sz="1600" b="1" dirty="0">
                <a:latin typeface="Book Antiqua" panose="02040602050305030304" pitchFamily="18" charset="0"/>
              </a:rPr>
              <a:t>5G Radio Access Networks: A Survey</a:t>
            </a:r>
          </a:p>
          <a:p>
            <a:pPr lvl="0" algn="ctr">
              <a:buClr>
                <a:srgbClr val="2F5496"/>
              </a:buClr>
              <a:buSzPts val="1200"/>
            </a:pPr>
            <a:r>
              <a:rPr lang="en-GB" sz="1600" b="1" dirty="0">
                <a:solidFill>
                  <a:schemeClr val="accent1"/>
                </a:solidFill>
                <a:latin typeface="Book Antiqua" panose="02040602050305030304" pitchFamily="18" charset="0"/>
                <a:hlinkClick r:id="rId3"/>
              </a:rPr>
              <a:t>Link to the paper</a:t>
            </a:r>
            <a:endParaRPr lang="en-GB" sz="1600" b="1" dirty="0">
              <a:solidFill>
                <a:schemeClr val="accent1"/>
              </a:solidFill>
              <a:latin typeface="Book Antiqua" panose="02040602050305030304" pitchFamily="18" charset="0"/>
            </a:endParaRPr>
          </a:p>
          <a:p>
            <a:pPr algn="ctr">
              <a:buClr>
                <a:srgbClr val="2F5496"/>
              </a:buClr>
              <a:buSzPts val="1200"/>
            </a:pPr>
            <a:endParaRPr lang="en-GB" sz="1333" dirty="0">
              <a:solidFill>
                <a:schemeClr val="accent1"/>
              </a:solidFill>
              <a:latin typeface="Book Antiqua" panose="02040602050305030304" pitchFamily="18" charset="0"/>
              <a:sym typeface="Arial"/>
            </a:endParaRPr>
          </a:p>
          <a:p>
            <a:pPr lvl="0" algn="ctr">
              <a:buClr>
                <a:srgbClr val="2F5496"/>
              </a:buClr>
              <a:buSzPts val="1200"/>
            </a:pPr>
            <a:endParaRPr lang="en-GB" sz="1333" dirty="0">
              <a:solidFill>
                <a:schemeClr val="accent1"/>
              </a:solidFill>
              <a:latin typeface="Book Antiqua" panose="02040602050305030304" pitchFamily="18" charset="0"/>
              <a:ea typeface="Times New Roman"/>
              <a:cs typeface="Times New Roman"/>
              <a:sym typeface="Times New Roman"/>
            </a:endParaRPr>
          </a:p>
        </p:txBody>
      </p:sp>
      <p:pic>
        <p:nvPicPr>
          <p:cNvPr id="35" name="Google Shape;62;p1"/>
          <p:cNvPicPr preferRelativeResize="0"/>
          <p:nvPr/>
        </p:nvPicPr>
        <p:blipFill rotWithShape="1">
          <a:blip r:embed="rId4" cstate="print">
            <a:alphaModFix/>
          </a:blip>
          <a:srcRect/>
          <a:stretch/>
        </p:blipFill>
        <p:spPr>
          <a:xfrm>
            <a:off x="43333" y="0"/>
            <a:ext cx="656800" cy="656800"/>
          </a:xfrm>
          <a:prstGeom prst="rect">
            <a:avLst/>
          </a:prstGeom>
          <a:noFill/>
          <a:ln>
            <a:noFill/>
          </a:ln>
        </p:spPr>
      </p:pic>
      <p:sp>
        <p:nvSpPr>
          <p:cNvPr id="36" name="Google Shape;59;p1"/>
          <p:cNvSpPr txBox="1"/>
          <p:nvPr/>
        </p:nvSpPr>
        <p:spPr>
          <a:xfrm>
            <a:off x="1" y="694336"/>
            <a:ext cx="3851564" cy="338800"/>
          </a:xfrm>
          <a:prstGeom prst="rect">
            <a:avLst/>
          </a:prstGeom>
          <a:noFill/>
          <a:ln>
            <a:noFill/>
          </a:ln>
        </p:spPr>
        <p:txBody>
          <a:bodyPr spcFirstLastPara="1" wrap="square" lIns="91433" tIns="45700" rIns="91433" bIns="45700" anchor="t" anchorCtr="0">
            <a:noAutofit/>
          </a:bodyPr>
          <a:lstStyle/>
          <a:p>
            <a:pPr>
              <a:spcBef>
                <a:spcPts val="0"/>
              </a:spcBef>
              <a:spcAft>
                <a:spcPts val="0"/>
              </a:spcAft>
              <a:buClr>
                <a:srgbClr val="2F5496"/>
              </a:buClr>
              <a:buSzPts val="1200"/>
            </a:pPr>
            <a:r>
              <a:rPr lang="en" sz="1333" b="1" dirty="0">
                <a:solidFill>
                  <a:srgbClr val="2F5496"/>
                </a:solidFill>
                <a:latin typeface="Book Antiqua" panose="02040602050305030304" pitchFamily="18" charset="0"/>
                <a:ea typeface="Times New Roman"/>
                <a:cs typeface="Times New Roman"/>
                <a:sym typeface="Times New Roman"/>
              </a:rPr>
              <a:t>Introduction</a:t>
            </a:r>
          </a:p>
        </p:txBody>
      </p:sp>
      <p:sp>
        <p:nvSpPr>
          <p:cNvPr id="2" name="Google Shape;74;p1">
            <a:extLst>
              <a:ext uri="{FF2B5EF4-FFF2-40B4-BE49-F238E27FC236}">
                <a16:creationId xmlns:a16="http://schemas.microsoft.com/office/drawing/2014/main" id="{9FA3DCC3-6A00-3A7A-CA9B-6EDE369B1D6D}"/>
              </a:ext>
            </a:extLst>
          </p:cNvPr>
          <p:cNvSpPr txBox="1"/>
          <p:nvPr/>
        </p:nvSpPr>
        <p:spPr>
          <a:xfrm>
            <a:off x="-17158" y="667226"/>
            <a:ext cx="3985961" cy="2123618"/>
          </a:xfrm>
          <a:prstGeom prst="rect">
            <a:avLst/>
          </a:prstGeom>
          <a:noFill/>
          <a:ln>
            <a:noFill/>
          </a:ln>
        </p:spPr>
        <p:txBody>
          <a:bodyPr spcFirstLastPara="1" wrap="square" lIns="121900" tIns="121900" rIns="121900" bIns="121900" anchor="t" anchorCtr="0">
            <a:spAutoFit/>
          </a:bodyPr>
          <a:lstStyle/>
          <a:p>
            <a:endParaRPr lang="en-IN" sz="1200" dirty="0">
              <a:solidFill>
                <a:schemeClr val="dk1"/>
              </a:solidFill>
              <a:latin typeface="Book Antiqua" panose="02040602050305030304" pitchFamily="18" charset="0"/>
              <a:ea typeface="Times New Roman"/>
              <a:cs typeface="Times New Roman"/>
              <a:sym typeface="Times New Roman"/>
            </a:endParaRPr>
          </a:p>
          <a:p>
            <a:pPr>
              <a:spcBef>
                <a:spcPts val="0"/>
              </a:spcBef>
              <a:spcAft>
                <a:spcPts val="0"/>
              </a:spcAft>
            </a:pPr>
            <a:r>
              <a:rPr lang="en-GB" sz="1200" dirty="0">
                <a:latin typeface="Book Antiqua" panose="02040602050305030304" pitchFamily="18" charset="0"/>
                <a:sym typeface="Book Antiqua"/>
              </a:rPr>
              <a:t>The fifth generation (5G) technology is a major component of the Fourth Industrial Revolution (4IR), which supports the use of integrated spectrum with traditional technologies.5G aims at delivering enhanced mobile broadband (eMBB), massive machine-type communication (mMTC), and ultra-reliable and low-latency communication (uRLLC</a:t>
            </a:r>
            <a:r>
              <a:rPr lang="en-GB" sz="1200" dirty="0">
                <a:latin typeface="Book Antiqua"/>
                <a:ea typeface="Book Antiqua"/>
                <a:cs typeface="Book Antiqua"/>
                <a:sym typeface="Book Antiqua"/>
              </a:rPr>
              <a:t>)..</a:t>
            </a:r>
            <a:endParaRPr lang="en-GB" sz="1200" b="1" dirty="0">
              <a:solidFill>
                <a:srgbClr val="083C92"/>
              </a:solidFill>
              <a:latin typeface="Book Antiqua"/>
              <a:ea typeface="Book Antiqua"/>
              <a:cs typeface="Book Antiqua"/>
              <a:sym typeface="Book Antiqua"/>
            </a:endParaRPr>
          </a:p>
          <a:p>
            <a:endParaRPr lang="en-IN" sz="1200" dirty="0">
              <a:solidFill>
                <a:schemeClr val="dk1"/>
              </a:solidFill>
              <a:latin typeface="Book Antiqua" panose="02040602050305030304" pitchFamily="18" charset="0"/>
              <a:ea typeface="Times New Roman"/>
              <a:cs typeface="Times New Roman"/>
              <a:sym typeface="Times New Roman"/>
            </a:endParaRPr>
          </a:p>
          <a:p>
            <a:endParaRPr lang="en" sz="1200" dirty="0">
              <a:solidFill>
                <a:schemeClr val="dk1"/>
              </a:solidFill>
              <a:latin typeface="Book Antiqua" panose="02040602050305030304" pitchFamily="18" charset="0"/>
              <a:ea typeface="Times New Roman"/>
              <a:cs typeface="Times New Roman"/>
              <a:sym typeface="Times New Roman"/>
            </a:endParaRPr>
          </a:p>
        </p:txBody>
      </p:sp>
      <p:sp>
        <p:nvSpPr>
          <p:cNvPr id="17" name="Google Shape;81;p1">
            <a:extLst>
              <a:ext uri="{FF2B5EF4-FFF2-40B4-BE49-F238E27FC236}">
                <a16:creationId xmlns:a16="http://schemas.microsoft.com/office/drawing/2014/main" id="{10CA6E8D-42A4-DBC3-700C-292AD01F796B}"/>
              </a:ext>
            </a:extLst>
          </p:cNvPr>
          <p:cNvSpPr txBox="1"/>
          <p:nvPr/>
        </p:nvSpPr>
        <p:spPr>
          <a:xfrm>
            <a:off x="8863798" y="4006041"/>
            <a:ext cx="3167782" cy="2893059"/>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600" b="1" dirty="0">
                <a:solidFill>
                  <a:srgbClr val="083C92"/>
                </a:solidFill>
                <a:latin typeface="Book Antiqua"/>
                <a:ea typeface="Book Antiqua"/>
                <a:cs typeface="Book Antiqua"/>
                <a:sym typeface="Times New Roman"/>
              </a:rPr>
              <a:t>Conclusion</a:t>
            </a:r>
            <a:endParaRPr lang="en-US" sz="1600" b="1" dirty="0">
              <a:solidFill>
                <a:srgbClr val="083C92"/>
              </a:solidFill>
              <a:latin typeface="Book Antiqua"/>
              <a:ea typeface="Book Antiqua"/>
              <a:cs typeface="Book Antiqua"/>
              <a:sym typeface="Times New Roman"/>
            </a:endParaRPr>
          </a:p>
          <a:p>
            <a:pPr>
              <a:spcBef>
                <a:spcPts val="0"/>
              </a:spcBef>
              <a:spcAft>
                <a:spcPts val="0"/>
              </a:spcAft>
            </a:pPr>
            <a:r>
              <a:rPr lang="en-GB" sz="1200" dirty="0">
                <a:latin typeface="Book Antiqua"/>
                <a:ea typeface="Book Antiqua"/>
                <a:cs typeface="Book Antiqua"/>
                <a:sym typeface="Book Antiqua"/>
              </a:rPr>
              <a:t>5G necessitates a complete rethinking of mobile network design, particularly the RAN architecture because of huge connectivity, massive data, and new expectations for extremely low latency and higher data rates. The goal was to explore the benefits of CRAN and HCRAN while not disregarding the challenges that each network design encounters. In the case of FRAN, a different method was followed, with the focus being on resource categories within the design layers and then an analysis of resource management system.</a:t>
            </a:r>
            <a:endParaRPr lang="en-GB" sz="1200" dirty="0">
              <a:solidFill>
                <a:srgbClr val="083C92"/>
              </a:solidFill>
              <a:latin typeface="Book Antiqua"/>
              <a:ea typeface="Book Antiqua"/>
              <a:cs typeface="Book Antiqua"/>
              <a:sym typeface="Book Antiqua"/>
            </a:endParaRPr>
          </a:p>
        </p:txBody>
      </p:sp>
      <p:sp>
        <p:nvSpPr>
          <p:cNvPr id="24" name="Google Shape;71;p1">
            <a:extLst>
              <a:ext uri="{FF2B5EF4-FFF2-40B4-BE49-F238E27FC236}">
                <a16:creationId xmlns:a16="http://schemas.microsoft.com/office/drawing/2014/main" id="{54CC177A-0147-C6BF-7686-87BFB6C1E3B4}"/>
              </a:ext>
            </a:extLst>
          </p:cNvPr>
          <p:cNvSpPr txBox="1"/>
          <p:nvPr/>
        </p:nvSpPr>
        <p:spPr>
          <a:xfrm>
            <a:off x="8900353" y="831758"/>
            <a:ext cx="3220119" cy="2493713"/>
          </a:xfrm>
          <a:prstGeom prst="rect">
            <a:avLst/>
          </a:prstGeom>
          <a:noFill/>
          <a:ln>
            <a:noFill/>
          </a:ln>
        </p:spPr>
        <p:txBody>
          <a:bodyPr spcFirstLastPara="1" wrap="square" lIns="121900" tIns="121900" rIns="121900" bIns="121900" anchor="t" anchorCtr="0">
            <a:noAutofit/>
          </a:bodyPr>
          <a:lstStyle/>
          <a:p>
            <a:pPr>
              <a:spcBef>
                <a:spcPts val="0"/>
              </a:spcBef>
              <a:spcAft>
                <a:spcPts val="0"/>
              </a:spcAft>
              <a:buClr>
                <a:schemeClr val="dk1"/>
              </a:buClr>
              <a:buSzPts val="1100"/>
            </a:pPr>
            <a:r>
              <a:rPr lang="en-IN" sz="1600" b="1" dirty="0">
                <a:solidFill>
                  <a:srgbClr val="083C92"/>
                </a:solidFill>
                <a:latin typeface="Book Antiqua"/>
                <a:ea typeface="Book Antiqua"/>
                <a:cs typeface="Book Antiqua"/>
                <a:sym typeface="Times New Roman"/>
              </a:rPr>
              <a:t>Results</a:t>
            </a:r>
          </a:p>
          <a:p>
            <a:pPr>
              <a:spcBef>
                <a:spcPts val="0"/>
              </a:spcBef>
              <a:spcAft>
                <a:spcPts val="0"/>
              </a:spcAft>
              <a:buClr>
                <a:schemeClr val="dk1"/>
              </a:buClr>
              <a:buSzPts val="1100"/>
            </a:pPr>
            <a:endParaRPr lang="en-US" sz="1333" b="1" dirty="0">
              <a:solidFill>
                <a:srgbClr val="2F5496"/>
              </a:solidFill>
              <a:latin typeface="Book Antiqua" panose="02040602050305030304" pitchFamily="18" charset="0"/>
              <a:ea typeface="Times New Roman"/>
              <a:cs typeface="Times New Roman"/>
              <a:sym typeface="Times New Roman"/>
            </a:endParaRPr>
          </a:p>
        </p:txBody>
      </p:sp>
      <p:sp>
        <p:nvSpPr>
          <p:cNvPr id="41" name="TextBox 40">
            <a:extLst>
              <a:ext uri="{FF2B5EF4-FFF2-40B4-BE49-F238E27FC236}">
                <a16:creationId xmlns:a16="http://schemas.microsoft.com/office/drawing/2014/main" id="{32914AC4-0C5F-F175-B4AA-CD1B4E79E4F3}"/>
              </a:ext>
            </a:extLst>
          </p:cNvPr>
          <p:cNvSpPr txBox="1"/>
          <p:nvPr/>
        </p:nvSpPr>
        <p:spPr>
          <a:xfrm>
            <a:off x="0" y="5190528"/>
            <a:ext cx="3619099" cy="913007"/>
          </a:xfrm>
          <a:prstGeom prst="rect">
            <a:avLst/>
          </a:prstGeom>
          <a:noFill/>
        </p:spPr>
        <p:txBody>
          <a:bodyPr wrap="square" rtlCol="0">
            <a:spAutoFit/>
          </a:bodyPr>
          <a:lstStyle/>
          <a:p>
            <a:pPr>
              <a:spcBef>
                <a:spcPts val="0"/>
              </a:spcBef>
              <a:spcAft>
                <a:spcPts val="0"/>
              </a:spcAft>
            </a:pPr>
            <a:r>
              <a:rPr lang="en-GB" sz="1600" b="1" dirty="0">
                <a:solidFill>
                  <a:srgbClr val="083C92"/>
                </a:solidFill>
                <a:latin typeface="Book Antiqua"/>
                <a:ea typeface="Book Antiqua"/>
                <a:cs typeface="Book Antiqua"/>
                <a:sym typeface="Book Antiqua"/>
              </a:rPr>
              <a:t>Requirements</a:t>
            </a:r>
          </a:p>
          <a:p>
            <a:pPr>
              <a:spcBef>
                <a:spcPts val="0"/>
              </a:spcBef>
              <a:spcAft>
                <a:spcPts val="0"/>
              </a:spcAft>
            </a:pPr>
            <a:r>
              <a:rPr lang="en-GB" sz="1333" dirty="0">
                <a:solidFill>
                  <a:schemeClr val="dk1"/>
                </a:solidFill>
                <a:latin typeface="Book Antiqua"/>
                <a:ea typeface="Book Antiqua"/>
                <a:cs typeface="Book Antiqua"/>
                <a:sym typeface="Book Antiqua"/>
              </a:rPr>
              <a:t>1.  </a:t>
            </a:r>
            <a:r>
              <a:rPr lang="en-GB" sz="1200" dirty="0">
                <a:latin typeface="Book Antiqua" panose="02040602050305030304" pitchFamily="18" charset="0"/>
                <a:sym typeface="Book Antiqua"/>
              </a:rPr>
              <a:t>CRAN splitting the BS into BBU and RRH.</a:t>
            </a:r>
          </a:p>
          <a:p>
            <a:pPr>
              <a:spcBef>
                <a:spcPts val="0"/>
              </a:spcBef>
              <a:spcAft>
                <a:spcPts val="0"/>
              </a:spcAft>
            </a:pPr>
            <a:r>
              <a:rPr lang="en-GB" sz="1200" dirty="0">
                <a:latin typeface="Book Antiqua" panose="02040602050305030304" pitchFamily="18" charset="0"/>
                <a:sym typeface="Book Antiqua"/>
              </a:rPr>
              <a:t>2. Need for dense 5G RANs</a:t>
            </a:r>
          </a:p>
          <a:p>
            <a:pPr>
              <a:spcBef>
                <a:spcPts val="0"/>
              </a:spcBef>
              <a:spcAft>
                <a:spcPts val="0"/>
              </a:spcAft>
            </a:pPr>
            <a:r>
              <a:rPr lang="en-GB" sz="1200" dirty="0">
                <a:latin typeface="Book Antiqua" panose="02040602050305030304" pitchFamily="18" charset="0"/>
                <a:sym typeface="Book Antiqua"/>
              </a:rPr>
              <a:t>3. Improving </a:t>
            </a:r>
            <a:r>
              <a:rPr lang="en-GB" sz="1200" dirty="0" err="1">
                <a:latin typeface="Book Antiqua" panose="02040602050305030304" pitchFamily="18" charset="0"/>
                <a:sym typeface="Book Antiqua"/>
              </a:rPr>
              <a:t>QoS</a:t>
            </a:r>
            <a:r>
              <a:rPr lang="en-GB" sz="1200" dirty="0">
                <a:latin typeface="Book Antiqua" panose="02040602050305030304" pitchFamily="18" charset="0"/>
                <a:sym typeface="Book Antiqua"/>
              </a:rPr>
              <a:t> for end users. </a:t>
            </a:r>
          </a:p>
        </p:txBody>
      </p:sp>
      <p:pic>
        <p:nvPicPr>
          <p:cNvPr id="25" name="Google Shape;54;p14"/>
          <p:cNvPicPr preferRelativeResize="0"/>
          <p:nvPr/>
        </p:nvPicPr>
        <p:blipFill>
          <a:blip r:embed="rId5" cstate="print">
            <a:alphaModFix/>
          </a:blip>
          <a:stretch>
            <a:fillRect/>
          </a:stretch>
        </p:blipFill>
        <p:spPr>
          <a:xfrm>
            <a:off x="3560451" y="977608"/>
            <a:ext cx="4923984" cy="2754399"/>
          </a:xfrm>
          <a:prstGeom prst="rect">
            <a:avLst/>
          </a:prstGeom>
          <a:noFill/>
          <a:ln>
            <a:noFill/>
          </a:ln>
        </p:spPr>
      </p:pic>
      <p:pic>
        <p:nvPicPr>
          <p:cNvPr id="26" name="Google Shape;55;p14"/>
          <p:cNvPicPr preferRelativeResize="0"/>
          <p:nvPr/>
        </p:nvPicPr>
        <p:blipFill>
          <a:blip r:embed="rId6" cstate="print">
            <a:alphaModFix/>
          </a:blip>
          <a:stretch>
            <a:fillRect/>
          </a:stretch>
        </p:blipFill>
        <p:spPr>
          <a:xfrm>
            <a:off x="3608544" y="3934139"/>
            <a:ext cx="4925833" cy="2754400"/>
          </a:xfrm>
          <a:prstGeom prst="rect">
            <a:avLst/>
          </a:prstGeom>
          <a:noFill/>
          <a:ln>
            <a:noFill/>
          </a:ln>
        </p:spPr>
      </p:pic>
      <p:pic>
        <p:nvPicPr>
          <p:cNvPr id="28" name="Google Shape;56;p14"/>
          <p:cNvPicPr preferRelativeResize="0"/>
          <p:nvPr/>
        </p:nvPicPr>
        <p:blipFill>
          <a:blip r:embed="rId7" cstate="print">
            <a:alphaModFix/>
          </a:blip>
          <a:stretch>
            <a:fillRect/>
          </a:stretch>
        </p:blipFill>
        <p:spPr>
          <a:xfrm>
            <a:off x="8565848" y="1169096"/>
            <a:ext cx="3626152" cy="2671384"/>
          </a:xfrm>
          <a:prstGeom prst="rect">
            <a:avLst/>
          </a:prstGeom>
          <a:noFill/>
          <a:ln>
            <a:noFill/>
          </a:ln>
        </p:spPr>
      </p:pic>
    </p:spTree>
    <p:extLst>
      <p:ext uri="{BB962C8B-B14F-4D97-AF65-F5344CB8AC3E}">
        <p14:creationId xmlns:p14="http://schemas.microsoft.com/office/powerpoint/2010/main" val="3741857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
          <p:cNvSpPr txBox="1"/>
          <p:nvPr/>
        </p:nvSpPr>
        <p:spPr>
          <a:xfrm>
            <a:off x="11932920" y="68580"/>
            <a:ext cx="342800" cy="154000"/>
          </a:xfrm>
          <a:prstGeom prst="rect">
            <a:avLst/>
          </a:prstGeom>
          <a:noFill/>
          <a:ln>
            <a:noFill/>
          </a:ln>
        </p:spPr>
        <p:txBody>
          <a:bodyPr spcFirstLastPara="1" wrap="square" lIns="91433" tIns="45700" rIns="91433" bIns="45700" anchor="t" anchorCtr="0">
            <a:noAutofit/>
          </a:bodyPr>
          <a:lstStyle/>
          <a:p>
            <a:pPr>
              <a:spcBef>
                <a:spcPts val="0"/>
              </a:spcBef>
              <a:spcAft>
                <a:spcPts val="0"/>
              </a:spcAft>
              <a:buClr>
                <a:srgbClr val="FFFFFF"/>
              </a:buClr>
              <a:buSzPts val="300"/>
            </a:pPr>
            <a:r>
              <a:rPr lang="en" sz="400">
                <a:solidFill>
                  <a:srgbClr val="FFFFFF"/>
                </a:solidFill>
                <a:latin typeface="Trebuchet MS"/>
                <a:ea typeface="Trebuchet MS"/>
                <a:cs typeface="Trebuchet MS"/>
                <a:sym typeface="Trebuchet MS"/>
              </a:rPr>
              <a:t>TM</a:t>
            </a:r>
            <a:endParaRPr sz="1467">
              <a:solidFill>
                <a:srgbClr val="000000"/>
              </a:solidFill>
              <a:latin typeface="Arial"/>
              <a:ea typeface="Arial"/>
              <a:cs typeface="Arial"/>
              <a:sym typeface="Arial"/>
            </a:endParaRPr>
          </a:p>
        </p:txBody>
      </p:sp>
      <p:sp>
        <p:nvSpPr>
          <p:cNvPr id="56" name="Google Shape;56;p1"/>
          <p:cNvSpPr/>
          <p:nvPr/>
        </p:nvSpPr>
        <p:spPr>
          <a:xfrm>
            <a:off x="-3" y="587829"/>
            <a:ext cx="3960320" cy="1987572"/>
          </a:xfrm>
          <a:prstGeom prst="rect">
            <a:avLst/>
          </a:prstGeom>
          <a:solidFill>
            <a:srgbClr val="FFFFFF"/>
          </a:solidFill>
          <a:ln>
            <a:noFill/>
          </a:ln>
        </p:spPr>
        <p:txBody>
          <a:bodyPr spcFirstLastPara="1" wrap="square" lIns="91433" tIns="45700" rIns="91433" bIns="45700" anchor="ctr" anchorCtr="0">
            <a:noAutofit/>
          </a:bodyPr>
          <a:lstStyle/>
          <a:p>
            <a:pPr algn="ctr">
              <a:spcBef>
                <a:spcPts val="0"/>
              </a:spcBef>
              <a:spcAft>
                <a:spcPts val="0"/>
              </a:spcAft>
              <a:buClr>
                <a:srgbClr val="FFFFFF"/>
              </a:buClr>
              <a:buSzPts val="1400"/>
            </a:pPr>
            <a:endParaRPr sz="1867">
              <a:solidFill>
                <a:srgbClr val="FFFFFF"/>
              </a:solidFill>
              <a:latin typeface="Trebuchet MS"/>
              <a:ea typeface="Trebuchet MS"/>
              <a:cs typeface="Trebuchet MS"/>
              <a:sym typeface="Trebuchet MS"/>
            </a:endParaRPr>
          </a:p>
        </p:txBody>
      </p:sp>
      <p:sp>
        <p:nvSpPr>
          <p:cNvPr id="57" name="Google Shape;57;p1"/>
          <p:cNvSpPr/>
          <p:nvPr/>
        </p:nvSpPr>
        <p:spPr>
          <a:xfrm>
            <a:off x="3986146" y="634740"/>
            <a:ext cx="4909828" cy="6099927"/>
          </a:xfrm>
          <a:prstGeom prst="rect">
            <a:avLst/>
          </a:prstGeom>
          <a:solidFill>
            <a:srgbClr val="FFFFFF"/>
          </a:solidFill>
          <a:ln>
            <a:noFill/>
          </a:ln>
        </p:spPr>
        <p:txBody>
          <a:bodyPr spcFirstLastPara="1" wrap="square" lIns="91433" tIns="45700" rIns="91433" bIns="45700" anchor="ctr" anchorCtr="0">
            <a:noAutofit/>
          </a:bodyPr>
          <a:lstStyle/>
          <a:p>
            <a:pPr algn="ctr">
              <a:spcBef>
                <a:spcPts val="0"/>
              </a:spcBef>
              <a:spcAft>
                <a:spcPts val="0"/>
              </a:spcAft>
              <a:buClr>
                <a:srgbClr val="FFFFFF"/>
              </a:buClr>
              <a:buSzPts val="1400"/>
            </a:pPr>
            <a:endParaRPr lang="en-US" sz="1867" dirty="0">
              <a:solidFill>
                <a:srgbClr val="FFFFFF"/>
              </a:solidFill>
              <a:latin typeface="Trebuchet MS"/>
              <a:ea typeface="Trebuchet MS"/>
              <a:cs typeface="Trebuchet MS"/>
              <a:sym typeface="Trebuchet MS"/>
            </a:endParaRPr>
          </a:p>
        </p:txBody>
      </p:sp>
      <p:sp>
        <p:nvSpPr>
          <p:cNvPr id="58" name="Google Shape;58;p1"/>
          <p:cNvSpPr/>
          <p:nvPr/>
        </p:nvSpPr>
        <p:spPr>
          <a:xfrm>
            <a:off x="-8646" y="2649060"/>
            <a:ext cx="3968964" cy="1673800"/>
          </a:xfrm>
          <a:prstGeom prst="rect">
            <a:avLst/>
          </a:prstGeom>
          <a:solidFill>
            <a:srgbClr val="FFFFFF"/>
          </a:solidFill>
          <a:ln>
            <a:noFill/>
          </a:ln>
        </p:spPr>
        <p:txBody>
          <a:bodyPr spcFirstLastPara="1" wrap="square" lIns="91433" tIns="45700" rIns="91433" bIns="45700" anchor="ctr" anchorCtr="0">
            <a:noAutofit/>
          </a:bodyPr>
          <a:lstStyle/>
          <a:p>
            <a:pPr>
              <a:spcBef>
                <a:spcPts val="0"/>
              </a:spcBef>
              <a:spcAft>
                <a:spcPts val="0"/>
              </a:spcAft>
            </a:pPr>
            <a:endParaRPr sz="1600" dirty="0">
              <a:solidFill>
                <a:schemeClr val="dk1"/>
              </a:solidFill>
            </a:endParaRPr>
          </a:p>
        </p:txBody>
      </p:sp>
      <p:sp>
        <p:nvSpPr>
          <p:cNvPr id="68" name="Google Shape;68;p1"/>
          <p:cNvSpPr/>
          <p:nvPr/>
        </p:nvSpPr>
        <p:spPr>
          <a:xfrm>
            <a:off x="846" y="4396520"/>
            <a:ext cx="3949951" cy="2382971"/>
          </a:xfrm>
          <a:prstGeom prst="rect">
            <a:avLst/>
          </a:prstGeom>
          <a:solidFill>
            <a:srgbClr val="FFFFFF"/>
          </a:solidFill>
          <a:ln>
            <a:noFill/>
          </a:ln>
        </p:spPr>
        <p:txBody>
          <a:bodyPr spcFirstLastPara="1" wrap="square" lIns="91433" tIns="45700" rIns="91433" bIns="45700" anchor="ctr" anchorCtr="0">
            <a:noAutofit/>
          </a:bodyPr>
          <a:lstStyle/>
          <a:p>
            <a:pPr algn="just">
              <a:spcBef>
                <a:spcPts val="0"/>
              </a:spcBef>
              <a:spcAft>
                <a:spcPts val="0"/>
              </a:spcAft>
              <a:buClr>
                <a:schemeClr val="dk1"/>
              </a:buClr>
              <a:buSzPts val="1100"/>
            </a:pPr>
            <a:endParaRPr lang="en-IN" sz="1333">
              <a:solidFill>
                <a:srgbClr val="FFFFFF"/>
              </a:solidFill>
              <a:latin typeface="Trebuchet MS"/>
              <a:ea typeface="Trebuchet MS"/>
              <a:cs typeface="Trebuchet MS"/>
              <a:sym typeface="Trebuchet MS"/>
            </a:endParaRPr>
          </a:p>
        </p:txBody>
      </p:sp>
      <p:sp>
        <p:nvSpPr>
          <p:cNvPr id="69" name="Google Shape;69;p1"/>
          <p:cNvSpPr txBox="1"/>
          <p:nvPr/>
        </p:nvSpPr>
        <p:spPr>
          <a:xfrm>
            <a:off x="3985959" y="348505"/>
            <a:ext cx="1313200" cy="72830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dirty="0">
                <a:latin typeface="Book Antiqua" panose="02040602050305030304" pitchFamily="18" charset="0"/>
                <a:ea typeface="Times New Roman"/>
                <a:cs typeface="Times New Roman"/>
                <a:sym typeface="Times New Roman"/>
              </a:rPr>
              <a:t> </a:t>
            </a:r>
            <a:endParaRPr lang="en-IN" b="1" dirty="0">
              <a:latin typeface="Book Antiqua" panose="02040602050305030304" pitchFamily="18" charset="0"/>
              <a:ea typeface="Times New Roman"/>
              <a:cs typeface="Times New Roman"/>
              <a:sym typeface="Times New Roman"/>
            </a:endParaRPr>
          </a:p>
          <a:p>
            <a:pPr>
              <a:spcBef>
                <a:spcPts val="0"/>
              </a:spcBef>
              <a:spcAft>
                <a:spcPts val="0"/>
              </a:spcAft>
            </a:pPr>
            <a:r>
              <a:rPr lang="en-IN" sz="1333" b="1" dirty="0">
                <a:solidFill>
                  <a:srgbClr val="2F5496"/>
                </a:solidFill>
                <a:latin typeface="Book Antiqua" panose="02040602050305030304" pitchFamily="18" charset="0"/>
                <a:ea typeface="Times New Roman"/>
                <a:cs typeface="Times New Roman"/>
                <a:sym typeface="Times New Roman"/>
              </a:rPr>
              <a:t>Methodology </a:t>
            </a:r>
            <a:r>
              <a:rPr lang="en-IN" sz="1333" dirty="0">
                <a:solidFill>
                  <a:srgbClr val="2F5496"/>
                </a:solidFill>
                <a:latin typeface="Book Antiqua" panose="02040602050305030304" pitchFamily="18" charset="0"/>
                <a:ea typeface="Times New Roman"/>
                <a:cs typeface="Times New Roman"/>
                <a:sym typeface="Times New Roman"/>
              </a:rPr>
              <a:t> </a:t>
            </a:r>
          </a:p>
        </p:txBody>
      </p:sp>
      <p:sp>
        <p:nvSpPr>
          <p:cNvPr id="72" name="Google Shape;72;p1"/>
          <p:cNvSpPr txBox="1"/>
          <p:nvPr/>
        </p:nvSpPr>
        <p:spPr>
          <a:xfrm>
            <a:off x="-2" y="2649060"/>
            <a:ext cx="3851567" cy="168202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IN" sz="1333" b="1" dirty="0">
                <a:solidFill>
                  <a:srgbClr val="2F5496"/>
                </a:solidFill>
                <a:latin typeface="Book Antiqua" panose="02040602050305030304" pitchFamily="18" charset="0"/>
                <a:ea typeface="Times New Roman"/>
                <a:cs typeface="Times New Roman"/>
                <a:sym typeface="Times New Roman"/>
              </a:rPr>
              <a:t>Objectives</a:t>
            </a:r>
            <a:endParaRPr lang="en-US" sz="1333" b="1" dirty="0">
              <a:solidFill>
                <a:srgbClr val="2F5496"/>
              </a:solidFill>
              <a:latin typeface="Book Antiqua" panose="02040602050305030304" pitchFamily="18" charset="0"/>
              <a:ea typeface="Times New Roman"/>
              <a:cs typeface="Times New Roman"/>
              <a:sym typeface="Times New Roman"/>
            </a:endParaRPr>
          </a:p>
          <a:p>
            <a:pPr marL="228594" indent="-228594">
              <a:buFont typeface="Arial" panose="020B0604020202020204" pitchFamily="34" charset="0"/>
              <a:buChar char="•"/>
            </a:pPr>
            <a:r>
              <a:rPr lang="en-US" sz="1333" dirty="0">
                <a:latin typeface="Times New Roman" panose="02020603050405020304" pitchFamily="18" charset="0"/>
              </a:rPr>
              <a:t>I</a:t>
            </a:r>
            <a:r>
              <a:rPr lang="en-IN" sz="1333" dirty="0">
                <a:solidFill>
                  <a:srgbClr val="000000"/>
                </a:solidFill>
                <a:latin typeface="Times New Roman" panose="02020603050405020304" pitchFamily="18" charset="0"/>
              </a:rPr>
              <a:t>dentifying the plausible options for implementing slicing concept at the RAN level to respond to needs of verticals</a:t>
            </a:r>
            <a:r>
              <a:rPr lang="en-US" sz="1333" dirty="0">
                <a:solidFill>
                  <a:srgbClr val="000000"/>
                </a:solidFill>
                <a:latin typeface="Times New Roman" panose="02020603050405020304" pitchFamily="18" charset="0"/>
              </a:rPr>
              <a:t>. </a:t>
            </a:r>
          </a:p>
          <a:p>
            <a:pPr marL="228594" indent="-228594">
              <a:buFont typeface="Arial" panose="020B0604020202020204" pitchFamily="34" charset="0"/>
              <a:buChar char="•"/>
            </a:pPr>
            <a:r>
              <a:rPr lang="en-US" sz="1333" dirty="0">
                <a:latin typeface="Times New Roman" panose="02020603050405020304" pitchFamily="18" charset="0"/>
              </a:rPr>
              <a:t>Satisfying the RAN slicing for meeting the </a:t>
            </a:r>
            <a:r>
              <a:rPr lang="en-IN" sz="1333" dirty="0">
                <a:solidFill>
                  <a:srgbClr val="000000"/>
                </a:solidFill>
                <a:latin typeface="Times New Roman" panose="02020603050405020304" pitchFamily="18" charset="0"/>
              </a:rPr>
              <a:t>heterogeneous service requirements while sharing the same radio and processing resources.</a:t>
            </a:r>
            <a:endParaRPr lang="en-US" sz="1333" b="1" dirty="0">
              <a:solidFill>
                <a:srgbClr val="2F5496"/>
              </a:solidFill>
              <a:latin typeface="Book Antiqua" panose="02040602050305030304" pitchFamily="18" charset="0"/>
              <a:cs typeface="Times New Roman"/>
              <a:sym typeface="Times New Roman"/>
            </a:endParaRPr>
          </a:p>
        </p:txBody>
      </p:sp>
      <p:sp>
        <p:nvSpPr>
          <p:cNvPr id="34" name="Google Shape;61;p1"/>
          <p:cNvSpPr/>
          <p:nvPr/>
        </p:nvSpPr>
        <p:spPr>
          <a:xfrm>
            <a:off x="719509" y="0"/>
            <a:ext cx="11174909" cy="639840"/>
          </a:xfrm>
          <a:prstGeom prst="rect">
            <a:avLst/>
          </a:prstGeom>
          <a:noFill/>
          <a:ln>
            <a:noFill/>
          </a:ln>
        </p:spPr>
        <p:txBody>
          <a:bodyPr spcFirstLastPara="1" wrap="square" lIns="91433" tIns="45700" rIns="91433" bIns="45700" anchor="t" anchorCtr="0">
            <a:noAutofit/>
          </a:bodyPr>
          <a:lstStyle/>
          <a:p>
            <a:pPr lvl="0" algn="ctr">
              <a:buClr>
                <a:srgbClr val="2F5496"/>
              </a:buClr>
              <a:buSzPts val="1200"/>
            </a:pPr>
            <a:r>
              <a:rPr lang="en-GB" sz="1600" b="1" dirty="0">
                <a:latin typeface="Book Antiqua" panose="02040602050305030304" pitchFamily="18" charset="0"/>
              </a:rPr>
              <a:t>5G </a:t>
            </a:r>
            <a:r>
              <a:rPr lang="en-GB" sz="1467" b="1" dirty="0">
                <a:latin typeface="Book Antiqua" panose="02040602050305030304" pitchFamily="18" charset="0"/>
              </a:rPr>
              <a:t> </a:t>
            </a:r>
            <a:r>
              <a:rPr lang="en-GB" sz="1600" b="1" dirty="0">
                <a:latin typeface="Book Antiqua" panose="02040602050305030304" pitchFamily="18" charset="0"/>
              </a:rPr>
              <a:t>Ran</a:t>
            </a:r>
            <a:r>
              <a:rPr lang="en-GB" sz="1467" b="1" dirty="0">
                <a:latin typeface="Book Antiqua" panose="02040602050305030304" pitchFamily="18" charset="0"/>
              </a:rPr>
              <a:t> </a:t>
            </a:r>
            <a:r>
              <a:rPr lang="en-GB" sz="1600" b="1" dirty="0">
                <a:latin typeface="Book Antiqua" panose="02040602050305030304" pitchFamily="18" charset="0"/>
              </a:rPr>
              <a:t>For Verticals:</a:t>
            </a:r>
            <a:r>
              <a:rPr lang="en-GB" sz="1467" b="1" dirty="0">
                <a:latin typeface="Book Antiqua" panose="02040602050305030304" pitchFamily="18" charset="0"/>
              </a:rPr>
              <a:t> </a:t>
            </a:r>
            <a:r>
              <a:rPr lang="en-GB" sz="1600" b="1" dirty="0">
                <a:latin typeface="Book Antiqua" panose="02040602050305030304" pitchFamily="18" charset="0"/>
              </a:rPr>
              <a:t>Challenges</a:t>
            </a:r>
            <a:r>
              <a:rPr lang="en-GB" sz="1467" b="1" dirty="0">
                <a:latin typeface="Book Antiqua" panose="02040602050305030304" pitchFamily="18" charset="0"/>
              </a:rPr>
              <a:t> </a:t>
            </a:r>
            <a:r>
              <a:rPr lang="en-GB" sz="1600" b="1" dirty="0">
                <a:latin typeface="Book Antiqua" panose="02040602050305030304" pitchFamily="18" charset="0"/>
              </a:rPr>
              <a:t>And</a:t>
            </a:r>
            <a:r>
              <a:rPr lang="en-GB" sz="1467" b="1" dirty="0">
                <a:latin typeface="Book Antiqua" panose="02040602050305030304" pitchFamily="18" charset="0"/>
              </a:rPr>
              <a:t> </a:t>
            </a:r>
            <a:r>
              <a:rPr lang="en-GB" sz="1600" b="1" dirty="0">
                <a:latin typeface="Book Antiqua" panose="02040602050305030304" pitchFamily="18" charset="0"/>
              </a:rPr>
              <a:t>Enablers</a:t>
            </a:r>
            <a:endParaRPr lang="en-IN" sz="1600" b="1" dirty="0">
              <a:latin typeface="Book Antiqua" panose="02040602050305030304" pitchFamily="18" charset="0"/>
            </a:endParaRPr>
          </a:p>
          <a:p>
            <a:pPr lvl="0" algn="ctr">
              <a:buClr>
                <a:srgbClr val="2F5496"/>
              </a:buClr>
              <a:buSzPts val="1200"/>
            </a:pPr>
            <a:r>
              <a:rPr lang="en-IN" sz="1600" b="1" dirty="0">
                <a:latin typeface="Book Antiqua" panose="02040602050305030304" pitchFamily="18" charset="0"/>
                <a:hlinkClick r:id="rId3"/>
              </a:rPr>
              <a:t>Link to the Paper</a:t>
            </a:r>
            <a:endParaRPr lang="en-IN" sz="1600" b="1" dirty="0">
              <a:latin typeface="Book Antiqua" panose="02040602050305030304" pitchFamily="18" charset="0"/>
            </a:endParaRPr>
          </a:p>
          <a:p>
            <a:pPr lvl="0" algn="ctr">
              <a:buClr>
                <a:srgbClr val="2F5496"/>
              </a:buClr>
              <a:buSzPts val="1200"/>
            </a:pPr>
            <a:endParaRPr lang="en-GB" sz="1600" b="1" dirty="0">
              <a:solidFill>
                <a:schemeClr val="accent1"/>
              </a:solidFill>
              <a:latin typeface="Book Antiqua" panose="02040602050305030304" pitchFamily="18" charset="0"/>
            </a:endParaRPr>
          </a:p>
          <a:p>
            <a:pPr algn="ctr">
              <a:buClr>
                <a:srgbClr val="2F5496"/>
              </a:buClr>
              <a:buSzPts val="1200"/>
            </a:pPr>
            <a:endParaRPr lang="en-GB" sz="1333" dirty="0">
              <a:solidFill>
                <a:schemeClr val="accent1"/>
              </a:solidFill>
              <a:latin typeface="Book Antiqua" panose="02040602050305030304" pitchFamily="18" charset="0"/>
              <a:sym typeface="Arial"/>
            </a:endParaRPr>
          </a:p>
          <a:p>
            <a:pPr lvl="0" algn="ctr">
              <a:buClr>
                <a:srgbClr val="2F5496"/>
              </a:buClr>
              <a:buSzPts val="1200"/>
            </a:pPr>
            <a:endParaRPr lang="en-GB" sz="1333" dirty="0">
              <a:solidFill>
                <a:schemeClr val="bg1"/>
              </a:solidFill>
              <a:latin typeface="Book Antiqua" panose="02040602050305030304" pitchFamily="18" charset="0"/>
              <a:ea typeface="Times New Roman"/>
              <a:cs typeface="Times New Roman"/>
              <a:sym typeface="Times New Roman"/>
            </a:endParaRPr>
          </a:p>
        </p:txBody>
      </p:sp>
      <p:pic>
        <p:nvPicPr>
          <p:cNvPr id="35" name="Google Shape;62;p1"/>
          <p:cNvPicPr preferRelativeResize="0"/>
          <p:nvPr/>
        </p:nvPicPr>
        <p:blipFill rotWithShape="1">
          <a:blip r:embed="rId4" cstate="print">
            <a:alphaModFix/>
          </a:blip>
          <a:srcRect/>
          <a:stretch/>
        </p:blipFill>
        <p:spPr>
          <a:xfrm>
            <a:off x="43333" y="0"/>
            <a:ext cx="656800" cy="656800"/>
          </a:xfrm>
          <a:prstGeom prst="rect">
            <a:avLst/>
          </a:prstGeom>
          <a:noFill/>
          <a:ln>
            <a:noFill/>
          </a:ln>
        </p:spPr>
      </p:pic>
      <p:sp>
        <p:nvSpPr>
          <p:cNvPr id="36" name="Google Shape;59;p1"/>
          <p:cNvSpPr txBox="1"/>
          <p:nvPr/>
        </p:nvSpPr>
        <p:spPr>
          <a:xfrm>
            <a:off x="1" y="694336"/>
            <a:ext cx="3851564" cy="338800"/>
          </a:xfrm>
          <a:prstGeom prst="rect">
            <a:avLst/>
          </a:prstGeom>
          <a:noFill/>
          <a:ln>
            <a:noFill/>
          </a:ln>
        </p:spPr>
        <p:txBody>
          <a:bodyPr spcFirstLastPara="1" wrap="square" lIns="91433" tIns="45700" rIns="91433" bIns="45700" anchor="t" anchorCtr="0">
            <a:noAutofit/>
          </a:bodyPr>
          <a:lstStyle/>
          <a:p>
            <a:pPr>
              <a:spcBef>
                <a:spcPts val="0"/>
              </a:spcBef>
              <a:spcAft>
                <a:spcPts val="0"/>
              </a:spcAft>
              <a:buClr>
                <a:srgbClr val="2F5496"/>
              </a:buClr>
              <a:buSzPts val="1200"/>
            </a:pPr>
            <a:r>
              <a:rPr lang="en" sz="1333" b="1" dirty="0">
                <a:solidFill>
                  <a:srgbClr val="2F5496"/>
                </a:solidFill>
                <a:latin typeface="Book Antiqua" panose="02040602050305030304" pitchFamily="18" charset="0"/>
                <a:ea typeface="Times New Roman"/>
                <a:cs typeface="Times New Roman"/>
                <a:sym typeface="Times New Roman"/>
              </a:rPr>
              <a:t>Introduction</a:t>
            </a:r>
          </a:p>
        </p:txBody>
      </p:sp>
      <p:sp>
        <p:nvSpPr>
          <p:cNvPr id="2" name="Google Shape;74;p1">
            <a:extLst>
              <a:ext uri="{FF2B5EF4-FFF2-40B4-BE49-F238E27FC236}">
                <a16:creationId xmlns:a16="http://schemas.microsoft.com/office/drawing/2014/main" id="{9FA3DCC3-6A00-3A7A-CA9B-6EDE369B1D6D}"/>
              </a:ext>
            </a:extLst>
          </p:cNvPr>
          <p:cNvSpPr txBox="1"/>
          <p:nvPr/>
        </p:nvSpPr>
        <p:spPr>
          <a:xfrm>
            <a:off x="-17158" y="667226"/>
            <a:ext cx="3985961" cy="2277506"/>
          </a:xfrm>
          <a:prstGeom prst="rect">
            <a:avLst/>
          </a:prstGeom>
          <a:noFill/>
          <a:ln>
            <a:noFill/>
          </a:ln>
        </p:spPr>
        <p:txBody>
          <a:bodyPr spcFirstLastPara="1" wrap="square" lIns="121900" tIns="121900" rIns="121900" bIns="121900" anchor="t" anchorCtr="0">
            <a:spAutoFit/>
          </a:bodyPr>
          <a:lstStyle/>
          <a:p>
            <a:endParaRPr lang="en-IN" sz="1200" dirty="0">
              <a:solidFill>
                <a:schemeClr val="dk1"/>
              </a:solidFill>
              <a:latin typeface="Book Antiqua" panose="02040602050305030304" pitchFamily="18" charset="0"/>
              <a:ea typeface="Times New Roman"/>
              <a:cs typeface="Times New Roman"/>
              <a:sym typeface="Times New Roman"/>
            </a:endParaRPr>
          </a:p>
          <a:p>
            <a:r>
              <a:rPr lang="en-IN" sz="1200" dirty="0">
                <a:solidFill>
                  <a:srgbClr val="000000"/>
                </a:solidFill>
                <a:latin typeface="Times New Roman" panose="02020603050405020304" pitchFamily="18" charset="0"/>
                <a:ea typeface="Arial" panose="020B0604020202020204" pitchFamily="34" charset="0"/>
                <a:cs typeface="Arial" panose="020B0604020202020204" pitchFamily="34" charset="0"/>
              </a:rPr>
              <a:t>5G networks involve the so-called enhanced Mobile Broadband (eMBB) service, along with this the 5G design has to meet the requirements of two “new” mobile services: massive Machine Type Communications (mMTC), characterized by a very large density of connected objects and Ultra-Reliable Low Latency Communications (URLLC), characterized by stringent requirements in terms of low latency and high reliability.</a:t>
            </a:r>
            <a:endParaRPr lang="en-IN" sz="1200" dirty="0">
              <a:latin typeface="Times New Roman" panose="02020603050405020304" pitchFamily="18" charset="0"/>
              <a:ea typeface="Times New Roman" panose="02020603050405020304" pitchFamily="18" charset="0"/>
            </a:endParaRPr>
          </a:p>
          <a:p>
            <a:endParaRPr lang="en-IN" sz="1200" dirty="0">
              <a:solidFill>
                <a:schemeClr val="dk1"/>
              </a:solidFill>
              <a:latin typeface="Book Antiqua" panose="02040602050305030304" pitchFamily="18" charset="0"/>
              <a:ea typeface="Times New Roman"/>
              <a:cs typeface="Times New Roman"/>
              <a:sym typeface="Times New Roman"/>
            </a:endParaRPr>
          </a:p>
          <a:p>
            <a:endParaRPr lang="en" sz="1200" dirty="0">
              <a:solidFill>
                <a:schemeClr val="dk1"/>
              </a:solidFill>
              <a:latin typeface="Book Antiqua" panose="02040602050305030304" pitchFamily="18" charset="0"/>
              <a:ea typeface="Times New Roman"/>
              <a:cs typeface="Times New Roman"/>
              <a:sym typeface="Times New Roman"/>
            </a:endParaRPr>
          </a:p>
        </p:txBody>
      </p:sp>
      <p:sp>
        <p:nvSpPr>
          <p:cNvPr id="16" name="Google Shape;63;p1">
            <a:extLst>
              <a:ext uri="{FF2B5EF4-FFF2-40B4-BE49-F238E27FC236}">
                <a16:creationId xmlns:a16="http://schemas.microsoft.com/office/drawing/2014/main" id="{28F7AE1A-2588-9A10-BF20-A63EFB0F503F}"/>
              </a:ext>
            </a:extLst>
          </p:cNvPr>
          <p:cNvSpPr/>
          <p:nvPr/>
        </p:nvSpPr>
        <p:spPr>
          <a:xfrm>
            <a:off x="8998773" y="4239491"/>
            <a:ext cx="3121699" cy="2540000"/>
          </a:xfrm>
          <a:prstGeom prst="rect">
            <a:avLst/>
          </a:prstGeom>
          <a:solidFill>
            <a:srgbClr val="FFFFFF"/>
          </a:solidFill>
          <a:ln>
            <a:noFill/>
          </a:ln>
        </p:spPr>
        <p:txBody>
          <a:bodyPr spcFirstLastPara="1" wrap="square" lIns="91433" tIns="45700" rIns="91433" bIns="45700" anchor="ctr" anchorCtr="0">
            <a:noAutofit/>
          </a:bodyPr>
          <a:lstStyle/>
          <a:p>
            <a:pPr algn="ctr">
              <a:spcBef>
                <a:spcPts val="0"/>
              </a:spcBef>
              <a:spcAft>
                <a:spcPts val="0"/>
              </a:spcAft>
              <a:buClr>
                <a:schemeClr val="dk1"/>
              </a:buClr>
              <a:buSzPts val="1100"/>
            </a:pPr>
            <a:endParaRPr lang="en-IN">
              <a:solidFill>
                <a:srgbClr val="FFFFFF"/>
              </a:solidFill>
              <a:latin typeface="Trebuchet MS"/>
              <a:ea typeface="Trebuchet MS"/>
              <a:cs typeface="Trebuchet MS"/>
              <a:sym typeface="Trebuchet MS"/>
            </a:endParaRPr>
          </a:p>
        </p:txBody>
      </p:sp>
      <p:sp>
        <p:nvSpPr>
          <p:cNvPr id="17" name="Google Shape;81;p1">
            <a:extLst>
              <a:ext uri="{FF2B5EF4-FFF2-40B4-BE49-F238E27FC236}">
                <a16:creationId xmlns:a16="http://schemas.microsoft.com/office/drawing/2014/main" id="{10CA6E8D-42A4-DBC3-700C-292AD01F796B}"/>
              </a:ext>
            </a:extLst>
          </p:cNvPr>
          <p:cNvSpPr txBox="1"/>
          <p:nvPr/>
        </p:nvSpPr>
        <p:spPr>
          <a:xfrm>
            <a:off x="8940799" y="4123351"/>
            <a:ext cx="3079963" cy="3262199"/>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b="1" dirty="0">
                <a:solidFill>
                  <a:srgbClr val="2F5496"/>
                </a:solidFill>
                <a:latin typeface="Book Antiqua" panose="02040602050305030304" pitchFamily="18" charset="0"/>
                <a:ea typeface="Times New Roman"/>
                <a:cs typeface="Times New Roman"/>
                <a:sym typeface="Times New Roman"/>
              </a:rPr>
              <a:t>Conclusion</a:t>
            </a:r>
            <a:endParaRPr lang="en-US" sz="1333" b="1" dirty="0">
              <a:solidFill>
                <a:srgbClr val="2F5496"/>
              </a:solidFill>
              <a:latin typeface="Book Antiqua" panose="02040602050305030304" pitchFamily="18" charset="0"/>
              <a:ea typeface="Times New Roman"/>
              <a:cs typeface="Times New Roman"/>
              <a:sym typeface="Times New Roman"/>
            </a:endParaRPr>
          </a:p>
          <a:p>
            <a:r>
              <a:rPr lang="en-IN" sz="1200" dirty="0">
                <a:solidFill>
                  <a:srgbClr val="000000"/>
                </a:solidFill>
                <a:latin typeface="Times New Roman" panose="02020603050405020304" pitchFamily="18" charset="0"/>
              </a:rPr>
              <a:t>This paper has investigated slicing concept in the 5G RAN</a:t>
            </a:r>
            <a:r>
              <a:rPr lang="en-US" sz="1200" dirty="0">
                <a:latin typeface="Times New Roman" panose="02020603050405020304" pitchFamily="18" charset="0"/>
              </a:rPr>
              <a:t>,</a:t>
            </a:r>
            <a:r>
              <a:rPr lang="en-IN" sz="1200" dirty="0">
                <a:solidFill>
                  <a:srgbClr val="000000"/>
                </a:solidFill>
                <a:latin typeface="Times New Roman" panose="02020603050405020304" pitchFamily="18" charset="0"/>
              </a:rPr>
              <a:t> plausible options for slicing concept at the RAN level to respond to needs of verticals. While the lower layers need not know exact ID of  slice,</a:t>
            </a:r>
            <a:r>
              <a:rPr lang="en-US" sz="1200" dirty="0">
                <a:solidFill>
                  <a:srgbClr val="000000"/>
                </a:solidFill>
                <a:latin typeface="Times New Roman" panose="02020603050405020304" pitchFamily="18" charset="0"/>
              </a:rPr>
              <a:t> </a:t>
            </a:r>
            <a:r>
              <a:rPr lang="en-IN" sz="1200" dirty="0">
                <a:solidFill>
                  <a:srgbClr val="000000"/>
                </a:solidFill>
                <a:latin typeface="Times New Roman" panose="02020603050405020304" pitchFamily="18" charset="0"/>
              </a:rPr>
              <a:t>they should</a:t>
            </a:r>
            <a:r>
              <a:rPr lang="en-US" sz="1200" dirty="0">
                <a:solidFill>
                  <a:srgbClr val="000000"/>
                </a:solidFill>
                <a:latin typeface="Times New Roman" panose="02020603050405020304" pitchFamily="18" charset="0"/>
              </a:rPr>
              <a:t> </a:t>
            </a:r>
            <a:r>
              <a:rPr lang="en-IN" sz="1200" dirty="0">
                <a:solidFill>
                  <a:srgbClr val="000000"/>
                </a:solidFill>
                <a:latin typeface="Times New Roman" panose="02020603050405020304" pitchFamily="18" charset="0"/>
              </a:rPr>
              <a:t>respond to their heterogeneous requirements. Different concepts</a:t>
            </a:r>
            <a:r>
              <a:rPr lang="en-US" sz="1200" dirty="0">
                <a:solidFill>
                  <a:srgbClr val="000000"/>
                </a:solidFill>
                <a:latin typeface="Times New Roman" panose="02020603050405020304" pitchFamily="18" charset="0"/>
              </a:rPr>
              <a:t>,</a:t>
            </a:r>
            <a:r>
              <a:rPr lang="en-IN" sz="1200" dirty="0">
                <a:solidFill>
                  <a:srgbClr val="000000"/>
                </a:solidFill>
                <a:latin typeface="Times New Roman" panose="02020603050405020304" pitchFamily="18" charset="0"/>
              </a:rPr>
              <a:t> challenges related to RAN slicing and their management have been described. The tiling concept</a:t>
            </a:r>
            <a:r>
              <a:rPr lang="en-US" sz="1200" dirty="0">
                <a:solidFill>
                  <a:srgbClr val="000000"/>
                </a:solidFill>
                <a:latin typeface="Times New Roman" panose="02020603050405020304" pitchFamily="18" charset="0"/>
              </a:rPr>
              <a:t> </a:t>
            </a:r>
            <a:r>
              <a:rPr lang="en-IN" sz="1200" dirty="0">
                <a:solidFill>
                  <a:srgbClr val="000000"/>
                </a:solidFill>
                <a:latin typeface="Times New Roman" panose="02020603050405020304" pitchFamily="18" charset="0"/>
              </a:rPr>
              <a:t>allows implementing different PHY/MAC configurations on the same spectrum,</a:t>
            </a:r>
            <a:r>
              <a:rPr lang="en-US" sz="1200" dirty="0">
                <a:solidFill>
                  <a:srgbClr val="000000"/>
                </a:solidFill>
                <a:latin typeface="Times New Roman" panose="02020603050405020304" pitchFamily="18" charset="0"/>
              </a:rPr>
              <a:t> </a:t>
            </a:r>
            <a:r>
              <a:rPr lang="en-IN" sz="1200" dirty="0">
                <a:solidFill>
                  <a:srgbClr val="000000"/>
                </a:solidFill>
                <a:latin typeface="Times New Roman" panose="02020603050405020304" pitchFamily="18" charset="0"/>
              </a:rPr>
              <a:t>slice management entity maps slices to tiles at a relatively long time scale. </a:t>
            </a:r>
            <a:endParaRPr lang="en-US" sz="1200" b="1" dirty="0">
              <a:solidFill>
                <a:srgbClr val="2F5496"/>
              </a:solidFill>
              <a:latin typeface="Book Antiqua" panose="02040602050305030304" pitchFamily="18" charset="0"/>
              <a:ea typeface="Times New Roman"/>
              <a:cs typeface="Times New Roman"/>
              <a:sym typeface="Times New Roman"/>
            </a:endParaRPr>
          </a:p>
          <a:p>
            <a:pPr>
              <a:spcBef>
                <a:spcPts val="0"/>
              </a:spcBef>
              <a:spcAft>
                <a:spcPts val="0"/>
              </a:spcAft>
            </a:pPr>
            <a:endParaRPr lang="en-US" sz="1333" b="1" dirty="0">
              <a:solidFill>
                <a:srgbClr val="2F5496"/>
              </a:solidFill>
              <a:latin typeface="Book Antiqua" panose="02040602050305030304" pitchFamily="18" charset="0"/>
              <a:ea typeface="Times New Roman"/>
              <a:cs typeface="Times New Roman"/>
              <a:sym typeface="Times New Roman"/>
            </a:endParaRPr>
          </a:p>
          <a:p>
            <a:pPr>
              <a:spcBef>
                <a:spcPts val="0"/>
              </a:spcBef>
              <a:spcAft>
                <a:spcPts val="0"/>
              </a:spcAft>
            </a:pPr>
            <a:endParaRPr sz="1333" b="1" dirty="0">
              <a:solidFill>
                <a:srgbClr val="2F5496"/>
              </a:solidFill>
              <a:latin typeface="Book Antiqua" panose="02040602050305030304" pitchFamily="18" charset="0"/>
              <a:ea typeface="Times New Roman"/>
              <a:cs typeface="Times New Roman"/>
              <a:sym typeface="Times New Roman"/>
            </a:endParaRPr>
          </a:p>
        </p:txBody>
      </p:sp>
      <p:sp>
        <p:nvSpPr>
          <p:cNvPr id="23" name="Google Shape;54;p1">
            <a:extLst>
              <a:ext uri="{FF2B5EF4-FFF2-40B4-BE49-F238E27FC236}">
                <a16:creationId xmlns:a16="http://schemas.microsoft.com/office/drawing/2014/main" id="{354D9119-E603-C2E5-A3D9-9DD24A6ABD21}"/>
              </a:ext>
            </a:extLst>
          </p:cNvPr>
          <p:cNvSpPr/>
          <p:nvPr/>
        </p:nvSpPr>
        <p:spPr>
          <a:xfrm>
            <a:off x="8998775" y="752123"/>
            <a:ext cx="3121696" cy="3432872"/>
          </a:xfrm>
          <a:prstGeom prst="rect">
            <a:avLst/>
          </a:prstGeom>
          <a:solidFill>
            <a:srgbClr val="FFFFFF"/>
          </a:solidFill>
          <a:ln>
            <a:noFill/>
          </a:ln>
        </p:spPr>
        <p:txBody>
          <a:bodyPr spcFirstLastPara="1" wrap="square" lIns="91433" tIns="45700" rIns="91433" bIns="45700" anchor="ctr" anchorCtr="0">
            <a:noAutofit/>
          </a:bodyPr>
          <a:lstStyle/>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chemeClr val="dk1"/>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p:txBody>
      </p:sp>
      <p:sp>
        <p:nvSpPr>
          <p:cNvPr id="24" name="Google Shape;71;p1">
            <a:extLst>
              <a:ext uri="{FF2B5EF4-FFF2-40B4-BE49-F238E27FC236}">
                <a16:creationId xmlns:a16="http://schemas.microsoft.com/office/drawing/2014/main" id="{54CC177A-0147-C6BF-7686-87BFB6C1E3B4}"/>
              </a:ext>
            </a:extLst>
          </p:cNvPr>
          <p:cNvSpPr txBox="1"/>
          <p:nvPr/>
        </p:nvSpPr>
        <p:spPr>
          <a:xfrm>
            <a:off x="8900353" y="831758"/>
            <a:ext cx="3220119" cy="2493713"/>
          </a:xfrm>
          <a:prstGeom prst="rect">
            <a:avLst/>
          </a:prstGeom>
          <a:noFill/>
          <a:ln>
            <a:noFill/>
          </a:ln>
        </p:spPr>
        <p:txBody>
          <a:bodyPr spcFirstLastPara="1" wrap="square" lIns="121900" tIns="121900" rIns="121900" bIns="121900" anchor="t" anchorCtr="0">
            <a:noAutofit/>
          </a:bodyPr>
          <a:lstStyle/>
          <a:p>
            <a:pPr>
              <a:spcBef>
                <a:spcPts val="0"/>
              </a:spcBef>
              <a:spcAft>
                <a:spcPts val="0"/>
              </a:spcAft>
              <a:buClr>
                <a:schemeClr val="dk1"/>
              </a:buClr>
              <a:buSzPts val="1100"/>
            </a:pPr>
            <a:r>
              <a:rPr lang="en-IN" sz="1333" b="1" dirty="0">
                <a:solidFill>
                  <a:srgbClr val="2F5496"/>
                </a:solidFill>
                <a:latin typeface="Book Antiqua" panose="02040602050305030304" pitchFamily="18" charset="0"/>
                <a:ea typeface="Times New Roman"/>
                <a:cs typeface="Times New Roman"/>
                <a:sym typeface="Times New Roman"/>
              </a:rPr>
              <a:t>Results</a:t>
            </a:r>
            <a:endParaRPr lang="en-US" sz="1333" b="1" dirty="0">
              <a:solidFill>
                <a:srgbClr val="2F5496"/>
              </a:solidFill>
              <a:latin typeface="Book Antiqua" panose="02040602050305030304" pitchFamily="18" charset="0"/>
              <a:ea typeface="Times New Roman"/>
              <a:cs typeface="Times New Roman"/>
              <a:sym typeface="Times New Roman"/>
            </a:endParaRPr>
          </a:p>
          <a:p>
            <a:r>
              <a:rPr lang="en-IN" sz="1200" dirty="0">
                <a:solidFill>
                  <a:srgbClr val="000000"/>
                </a:solidFill>
                <a:latin typeface="Times New Roman" panose="02020603050405020304" pitchFamily="18" charset="0"/>
              </a:rPr>
              <a:t>Slicing is expected to facilitate openness of the network to third parties, or tenants (e.g., a virtual network operator or a vertical). Openness of the network to third parties is regarded as a key issue as it may encourage some vertical players to use operators’ networks</a:t>
            </a:r>
            <a:r>
              <a:rPr lang="en-US" sz="1200" dirty="0">
                <a:solidFill>
                  <a:srgbClr val="000000"/>
                </a:solidFill>
                <a:latin typeface="Times New Roman" panose="02020603050405020304" pitchFamily="18" charset="0"/>
              </a:rPr>
              <a:t> and thus it raises several issues against the third parties on the global performance of the network.</a:t>
            </a:r>
          </a:p>
          <a:p>
            <a:r>
              <a:rPr lang="en-US" sz="1200" dirty="0">
                <a:solidFill>
                  <a:srgbClr val="000000"/>
                </a:solidFill>
                <a:latin typeface="Times New Roman" panose="02020603050405020304" pitchFamily="18" charset="0"/>
              </a:rPr>
              <a:t> </a:t>
            </a:r>
            <a:r>
              <a:rPr lang="en-US" sz="1200" dirty="0">
                <a:latin typeface="Times New Roman" panose="02020603050405020304" pitchFamily="18" charset="0"/>
              </a:rPr>
              <a:t>S</a:t>
            </a:r>
            <a:r>
              <a:rPr lang="en-IN" sz="1200" dirty="0">
                <a:solidFill>
                  <a:srgbClr val="000000"/>
                </a:solidFill>
                <a:latin typeface="Times New Roman" panose="02020603050405020304" pitchFamily="18" charset="0"/>
              </a:rPr>
              <a:t>lice monitoring has to report Key Performance Indictors (KPI)</a:t>
            </a:r>
            <a:r>
              <a:rPr lang="en-US" sz="1200" dirty="0">
                <a:solidFill>
                  <a:srgbClr val="000000"/>
                </a:solidFill>
                <a:latin typeface="Times New Roman" panose="02020603050405020304" pitchFamily="18" charset="0"/>
              </a:rPr>
              <a:t> </a:t>
            </a:r>
            <a:r>
              <a:rPr lang="en-IN" sz="1200" dirty="0">
                <a:solidFill>
                  <a:srgbClr val="000000"/>
                </a:solidFill>
                <a:latin typeface="Times New Roman" panose="02020603050405020304" pitchFamily="18" charset="0"/>
              </a:rPr>
              <a:t>that are user-</a:t>
            </a:r>
            <a:r>
              <a:rPr lang="en-US" sz="1200" dirty="0">
                <a:solidFill>
                  <a:srgbClr val="000000"/>
                </a:solidFill>
                <a:latin typeface="Times New Roman" panose="02020603050405020304" pitchFamily="18" charset="0"/>
              </a:rPr>
              <a:t>related </a:t>
            </a:r>
            <a:r>
              <a:rPr lang="en-IN" sz="1200" dirty="0">
                <a:solidFill>
                  <a:srgbClr val="000000"/>
                </a:solidFill>
                <a:latin typeface="Times New Roman" panose="02020603050405020304" pitchFamily="18" charset="0"/>
              </a:rPr>
              <a:t>(throughputs, delays, reliability), but also network-related (per slice load and energy efficiency). The latter KPIs are challenging to assess as they are related to the infrastructure that is shared between slices.</a:t>
            </a:r>
            <a:endParaRPr lang="en-US" sz="1200" b="1" dirty="0">
              <a:solidFill>
                <a:srgbClr val="2F5496"/>
              </a:solidFill>
              <a:latin typeface="Book Antiqua" panose="02040602050305030304" pitchFamily="18" charset="0"/>
              <a:ea typeface="Times New Roman"/>
              <a:cs typeface="Times New Roman"/>
              <a:sym typeface="Times New Roman"/>
            </a:endParaRPr>
          </a:p>
          <a:p>
            <a:endParaRPr sz="1200" b="1" dirty="0">
              <a:solidFill>
                <a:srgbClr val="2F5496"/>
              </a:solidFill>
              <a:latin typeface="Book Antiqua" panose="02040602050305030304" pitchFamily="18" charset="0"/>
              <a:ea typeface="Times New Roman"/>
              <a:cs typeface="Times New Roman"/>
              <a:sym typeface="Times New Roman"/>
            </a:endParaRPr>
          </a:p>
        </p:txBody>
      </p:sp>
      <p:sp>
        <p:nvSpPr>
          <p:cNvPr id="41" name="TextBox 40">
            <a:extLst>
              <a:ext uri="{FF2B5EF4-FFF2-40B4-BE49-F238E27FC236}">
                <a16:creationId xmlns:a16="http://schemas.microsoft.com/office/drawing/2014/main" id="{32914AC4-0C5F-F175-B4AA-CD1B4E79E4F3}"/>
              </a:ext>
            </a:extLst>
          </p:cNvPr>
          <p:cNvSpPr txBox="1"/>
          <p:nvPr/>
        </p:nvSpPr>
        <p:spPr>
          <a:xfrm>
            <a:off x="-21133" y="4449383"/>
            <a:ext cx="4052103" cy="2471959"/>
          </a:xfrm>
          <a:prstGeom prst="rect">
            <a:avLst/>
          </a:prstGeom>
          <a:noFill/>
        </p:spPr>
        <p:txBody>
          <a:bodyPr wrap="square" rtlCol="0">
            <a:spAutoFit/>
          </a:bodyPr>
          <a:lstStyle/>
          <a:p>
            <a:r>
              <a:rPr lang="en-US" sz="1333" b="1" dirty="0">
                <a:solidFill>
                  <a:srgbClr val="2F5496"/>
                </a:solidFill>
                <a:latin typeface="Book Antiqua" panose="02040602050305030304" pitchFamily="18" charset="0"/>
                <a:cs typeface="Times New Roman"/>
                <a:sym typeface="Times New Roman"/>
              </a:rPr>
              <a:t>Requirements</a:t>
            </a:r>
          </a:p>
          <a:p>
            <a:pPr marL="228594" indent="-228594">
              <a:buFont typeface="Arial" panose="020B0604020202020204" pitchFamily="34" charset="0"/>
              <a:buChar char="•"/>
            </a:pPr>
            <a:r>
              <a:rPr lang="en-IN" sz="1333" dirty="0">
                <a:solidFill>
                  <a:srgbClr val="000000"/>
                </a:solidFill>
                <a:latin typeface="Times New Roman" panose="02020603050405020304" pitchFamily="18" charset="0"/>
                <a:cs typeface="Times New Roman" panose="02020603050405020304" pitchFamily="18" charset="0"/>
              </a:rPr>
              <a:t>S</a:t>
            </a:r>
            <a:r>
              <a:rPr lang="en-US" sz="1333" dirty="0">
                <a:solidFill>
                  <a:srgbClr val="000000"/>
                </a:solidFill>
                <a:latin typeface="Times New Roman" panose="02020603050405020304" pitchFamily="18" charset="0"/>
                <a:cs typeface="Times New Roman" panose="02020603050405020304" pitchFamily="18" charset="0"/>
              </a:rPr>
              <a:t>licing Granularity</a:t>
            </a:r>
            <a:r>
              <a:rPr lang="en-IN" sz="1333" dirty="0">
                <a:solidFill>
                  <a:srgbClr val="000000"/>
                </a:solidFill>
                <a:latin typeface="Times New Roman" panose="02020603050405020304" pitchFamily="18" charset="0"/>
                <a:cs typeface="Times New Roman" panose="02020603050405020304" pitchFamily="18" charset="0"/>
              </a:rPr>
              <a:t> </a:t>
            </a:r>
            <a:r>
              <a:rPr lang="en-US" sz="1333" dirty="0">
                <a:solidFill>
                  <a:srgbClr val="000000"/>
                </a:solidFill>
                <a:latin typeface="Times New Roman" panose="02020603050405020304" pitchFamily="18" charset="0"/>
                <a:cs typeface="Times New Roman" panose="02020603050405020304" pitchFamily="18" charset="0"/>
              </a:rPr>
              <a:t>at</a:t>
            </a:r>
            <a:r>
              <a:rPr lang="en-IN" sz="1333" dirty="0">
                <a:solidFill>
                  <a:srgbClr val="000000"/>
                </a:solidFill>
                <a:latin typeface="Times New Roman" panose="02020603050405020304" pitchFamily="18" charset="0"/>
                <a:cs typeface="Times New Roman" panose="02020603050405020304" pitchFamily="18" charset="0"/>
              </a:rPr>
              <a:t> </a:t>
            </a:r>
            <a:r>
              <a:rPr lang="en-US" sz="1333" dirty="0">
                <a:solidFill>
                  <a:srgbClr val="000000"/>
                </a:solidFill>
                <a:latin typeface="Times New Roman" panose="02020603050405020304" pitchFamily="18" charset="0"/>
                <a:cs typeface="Times New Roman" panose="02020603050405020304" pitchFamily="18" charset="0"/>
              </a:rPr>
              <a:t>the</a:t>
            </a:r>
            <a:r>
              <a:rPr lang="en-IN" sz="1333" dirty="0">
                <a:solidFill>
                  <a:srgbClr val="000000"/>
                </a:solidFill>
                <a:latin typeface="Times New Roman" panose="02020603050405020304" pitchFamily="18" charset="0"/>
                <a:cs typeface="Times New Roman" panose="02020603050405020304" pitchFamily="18" charset="0"/>
              </a:rPr>
              <a:t> RAN</a:t>
            </a:r>
            <a:endParaRPr lang="en-US" sz="1333" dirty="0">
              <a:solidFill>
                <a:srgbClr val="000000"/>
              </a:solidFill>
              <a:latin typeface="Times New Roman" panose="02020603050405020304" pitchFamily="18" charset="0"/>
              <a:cs typeface="Times New Roman" panose="02020603050405020304" pitchFamily="18" charset="0"/>
            </a:endParaRPr>
          </a:p>
          <a:p>
            <a:pPr marL="228594" indent="-228594">
              <a:buFont typeface="Arial" panose="020B0604020202020204" pitchFamily="34" charset="0"/>
              <a:buChar char="•"/>
            </a:pPr>
            <a:r>
              <a:rPr lang="en-IN" sz="1333" dirty="0">
                <a:solidFill>
                  <a:srgbClr val="000000"/>
                </a:solidFill>
                <a:latin typeface="Times New Roman" panose="02020603050405020304" pitchFamily="18" charset="0"/>
                <a:cs typeface="Times New Roman" panose="02020603050405020304" pitchFamily="18" charset="0"/>
              </a:rPr>
              <a:t>Slice isolation and spectrum sharing</a:t>
            </a:r>
            <a:endParaRPr lang="en-US" sz="1333" dirty="0">
              <a:solidFill>
                <a:srgbClr val="000000"/>
              </a:solidFill>
              <a:latin typeface="Times New Roman" panose="02020603050405020304" pitchFamily="18" charset="0"/>
              <a:cs typeface="Times New Roman" panose="02020603050405020304" pitchFamily="18" charset="0"/>
            </a:endParaRPr>
          </a:p>
          <a:p>
            <a:pPr marL="228594" indent="-228594">
              <a:buFont typeface="Arial" panose="020B0604020202020204" pitchFamily="34" charset="0"/>
              <a:buChar char="•"/>
            </a:pPr>
            <a:r>
              <a:rPr lang="en-US" sz="1333" dirty="0">
                <a:latin typeface="Times New Roman" panose="02020603050405020304" pitchFamily="18" charset="0"/>
                <a:cs typeface="Times New Roman" panose="02020603050405020304" pitchFamily="18" charset="0"/>
              </a:rPr>
              <a:t>Tiling and Scheduling</a:t>
            </a:r>
          </a:p>
          <a:p>
            <a:pPr marL="228594" indent="-228594">
              <a:buFont typeface="Arial" panose="020B0604020202020204" pitchFamily="34" charset="0"/>
              <a:buChar char="•"/>
            </a:pPr>
            <a:r>
              <a:rPr lang="en-US" sz="1333" dirty="0">
                <a:solidFill>
                  <a:srgbClr val="000000"/>
                </a:solidFill>
                <a:latin typeface="Times New Roman" panose="02020603050405020304" pitchFamily="18" charset="0"/>
                <a:cs typeface="Times New Roman" panose="02020603050405020304" pitchFamily="18" charset="0"/>
              </a:rPr>
              <a:t>Puncturing concept for URLLC scheduling</a:t>
            </a:r>
          </a:p>
          <a:p>
            <a:pPr marL="228594" indent="-228594">
              <a:buFont typeface="Arial" panose="020B0604020202020204" pitchFamily="34" charset="0"/>
              <a:buChar char="•"/>
            </a:pPr>
            <a:r>
              <a:rPr lang="en-IN" sz="1333" dirty="0">
                <a:solidFill>
                  <a:srgbClr val="000000"/>
                </a:solidFill>
                <a:latin typeface="Times New Roman" panose="02020603050405020304" pitchFamily="18" charset="0"/>
                <a:cs typeface="Times New Roman" panose="02020603050405020304" pitchFamily="18" charset="0"/>
              </a:rPr>
              <a:t>Slice identification and mapping </a:t>
            </a:r>
            <a:endParaRPr lang="en-US" sz="1333" dirty="0">
              <a:solidFill>
                <a:srgbClr val="000000"/>
              </a:solidFill>
              <a:latin typeface="Times New Roman" panose="02020603050405020304" pitchFamily="18" charset="0"/>
              <a:cs typeface="Times New Roman" panose="02020603050405020304" pitchFamily="18" charset="0"/>
            </a:endParaRPr>
          </a:p>
          <a:p>
            <a:pPr marL="228594" indent="-228594">
              <a:buFont typeface="Arial" panose="020B0604020202020204" pitchFamily="34" charset="0"/>
              <a:buChar char="•"/>
            </a:pPr>
            <a:r>
              <a:rPr lang="en-IN" sz="1333" dirty="0">
                <a:solidFill>
                  <a:srgbClr val="000000"/>
                </a:solidFill>
                <a:latin typeface="Times New Roman" panose="02020603050405020304" pitchFamily="18" charset="0"/>
                <a:cs typeface="Times New Roman" panose="02020603050405020304" pitchFamily="18" charset="0"/>
              </a:rPr>
              <a:t>Architectural considerations</a:t>
            </a:r>
            <a:endParaRPr lang="en-US" sz="1333" dirty="0">
              <a:solidFill>
                <a:srgbClr val="000000"/>
              </a:solidFill>
              <a:latin typeface="Times New Roman" panose="02020603050405020304" pitchFamily="18" charset="0"/>
              <a:cs typeface="Times New Roman" panose="02020603050405020304" pitchFamily="18" charset="0"/>
            </a:endParaRPr>
          </a:p>
          <a:p>
            <a:pPr marL="228594" indent="-228594">
              <a:buFont typeface="Arial" panose="020B0604020202020204" pitchFamily="34" charset="0"/>
              <a:buChar char="•"/>
            </a:pPr>
            <a:r>
              <a:rPr lang="en-US" sz="1333" dirty="0">
                <a:latin typeface="Times New Roman" panose="02020603050405020304" pitchFamily="18" charset="0"/>
                <a:cs typeface="Times New Roman" panose="02020603050405020304" pitchFamily="18" charset="0"/>
              </a:rPr>
              <a:t>Slice – specific configurations</a:t>
            </a:r>
          </a:p>
          <a:p>
            <a:pPr marL="228594" indent="-228594">
              <a:buFont typeface="Arial" panose="020B0604020202020204" pitchFamily="34" charset="0"/>
              <a:buChar char="•"/>
            </a:pPr>
            <a:r>
              <a:rPr lang="en-US" sz="1333" dirty="0">
                <a:latin typeface="Times New Roman" panose="02020603050405020304" pitchFamily="18" charset="0"/>
                <a:cs typeface="Times New Roman" panose="02020603050405020304" pitchFamily="18" charset="0"/>
              </a:rPr>
              <a:t>Resource Allocation</a:t>
            </a:r>
          </a:p>
          <a:p>
            <a:pPr marL="228594" indent="-228594">
              <a:buFont typeface="Arial" panose="020B0604020202020204" pitchFamily="34" charset="0"/>
              <a:buChar char="•"/>
            </a:pPr>
            <a:r>
              <a:rPr lang="en-US" sz="1333" dirty="0">
                <a:latin typeface="Times New Roman" panose="02020603050405020304" pitchFamily="18" charset="0"/>
                <a:cs typeface="Times New Roman" panose="02020603050405020304" pitchFamily="18" charset="0"/>
              </a:rPr>
              <a:t>SLA Monitoring</a:t>
            </a:r>
            <a:endParaRPr lang="en-IN" sz="1333" dirty="0">
              <a:latin typeface="Times New Roman" panose="02020603050405020304" pitchFamily="18" charset="0"/>
              <a:cs typeface="Times New Roman" panose="02020603050405020304" pitchFamily="18" charset="0"/>
            </a:endParaRPr>
          </a:p>
          <a:p>
            <a:endParaRPr lang="en-US" sz="1067" b="1" dirty="0">
              <a:solidFill>
                <a:srgbClr val="000000"/>
              </a:solidFill>
              <a:latin typeface="Helvetica-Bold"/>
            </a:endParaRPr>
          </a:p>
          <a:p>
            <a:pPr marL="228594" indent="-228594">
              <a:buFont typeface="Arial" panose="020B0604020202020204" pitchFamily="34" charset="0"/>
              <a:buChar char="•"/>
            </a:pPr>
            <a:endParaRPr lang="en-IN" sz="1067" dirty="0"/>
          </a:p>
        </p:txBody>
      </p:sp>
      <p:pic>
        <p:nvPicPr>
          <p:cNvPr id="4" name="Picture 3">
            <a:extLst>
              <a:ext uri="{FF2B5EF4-FFF2-40B4-BE49-F238E27FC236}">
                <a16:creationId xmlns:a16="http://schemas.microsoft.com/office/drawing/2014/main" id="{49B5C257-9D53-477C-A874-1C2CA969A3C8}"/>
              </a:ext>
            </a:extLst>
          </p:cNvPr>
          <p:cNvPicPr>
            <a:picLocks noChangeAspect="1"/>
          </p:cNvPicPr>
          <p:nvPr/>
        </p:nvPicPr>
        <p:blipFill rotWithShape="1">
          <a:blip r:embed="rId5" cstate="print"/>
          <a:srcRect r="63993"/>
          <a:stretch/>
        </p:blipFill>
        <p:spPr>
          <a:xfrm>
            <a:off x="6136447" y="875505"/>
            <a:ext cx="2804352" cy="2233984"/>
          </a:xfrm>
          <a:prstGeom prst="rect">
            <a:avLst/>
          </a:prstGeom>
        </p:spPr>
      </p:pic>
      <p:sp>
        <p:nvSpPr>
          <p:cNvPr id="3" name="TextBox 2">
            <a:extLst>
              <a:ext uri="{FF2B5EF4-FFF2-40B4-BE49-F238E27FC236}">
                <a16:creationId xmlns:a16="http://schemas.microsoft.com/office/drawing/2014/main" id="{C84675B1-6380-4775-98E7-B1F35D100D87}"/>
              </a:ext>
            </a:extLst>
          </p:cNvPr>
          <p:cNvSpPr txBox="1"/>
          <p:nvPr/>
        </p:nvSpPr>
        <p:spPr>
          <a:xfrm>
            <a:off x="6096000" y="3153742"/>
            <a:ext cx="2968845" cy="646331"/>
          </a:xfrm>
          <a:prstGeom prst="rect">
            <a:avLst/>
          </a:prstGeom>
          <a:noFill/>
        </p:spPr>
        <p:txBody>
          <a:bodyPr wrap="square" rtlCol="0">
            <a:spAutoFit/>
          </a:bodyPr>
          <a:lstStyle/>
          <a:p>
            <a:r>
              <a:rPr lang="en-IN" sz="1200" dirty="0">
                <a:solidFill>
                  <a:srgbClr val="000000"/>
                </a:solidFill>
                <a:latin typeface="Times New Roman" panose="02020603050405020304" pitchFamily="18" charset="0"/>
              </a:rPr>
              <a:t>(</a:t>
            </a:r>
            <a:r>
              <a:rPr lang="en-US" sz="1200" dirty="0">
                <a:solidFill>
                  <a:srgbClr val="000000"/>
                </a:solidFill>
                <a:latin typeface="Times New Roman" panose="02020603050405020304" pitchFamily="18" charset="0"/>
              </a:rPr>
              <a:t>b</a:t>
            </a:r>
            <a:r>
              <a:rPr lang="en-IN" sz="1200" dirty="0">
                <a:solidFill>
                  <a:srgbClr val="000000"/>
                </a:solidFill>
                <a:latin typeface="Times New Roman" panose="02020603050405020304" pitchFamily="18" charset="0"/>
              </a:rPr>
              <a:t>) Wide area coverage slice with distant </a:t>
            </a:r>
            <a:endParaRPr lang="en-IN" sz="1200" dirty="0"/>
          </a:p>
          <a:p>
            <a:r>
              <a:rPr lang="en-IN" sz="1200" dirty="0">
                <a:solidFill>
                  <a:srgbClr val="000000"/>
                </a:solidFill>
                <a:latin typeface="Times New Roman" panose="02020603050405020304" pitchFamily="18" charset="0"/>
              </a:rPr>
              <a:t>applications (e.g., eMBB), while the Packet </a:t>
            </a:r>
            <a:endParaRPr lang="en-IN" sz="1200" dirty="0"/>
          </a:p>
          <a:p>
            <a:r>
              <a:rPr lang="en-IN" sz="1200" dirty="0">
                <a:solidFill>
                  <a:srgbClr val="000000"/>
                </a:solidFill>
                <a:latin typeface="Times New Roman" panose="02020603050405020304" pitchFamily="18" charset="0"/>
              </a:rPr>
              <a:t>Gateway (PGW) is in the CU.</a:t>
            </a:r>
            <a:endParaRPr lang="en-US" sz="1200" dirty="0"/>
          </a:p>
        </p:txBody>
      </p:sp>
      <p:pic>
        <p:nvPicPr>
          <p:cNvPr id="7" name="Picture 6">
            <a:extLst>
              <a:ext uri="{FF2B5EF4-FFF2-40B4-BE49-F238E27FC236}">
                <a16:creationId xmlns:a16="http://schemas.microsoft.com/office/drawing/2014/main" id="{CF49025A-8705-4F22-A92F-BB1695C3B397}"/>
              </a:ext>
            </a:extLst>
          </p:cNvPr>
          <p:cNvPicPr>
            <a:picLocks noChangeAspect="1"/>
          </p:cNvPicPr>
          <p:nvPr/>
        </p:nvPicPr>
        <p:blipFill rotWithShape="1">
          <a:blip r:embed="rId5" cstate="print"/>
          <a:srcRect l="75235" t="17822" b="16163"/>
          <a:stretch/>
        </p:blipFill>
        <p:spPr>
          <a:xfrm>
            <a:off x="4030970" y="1181815"/>
            <a:ext cx="2071553" cy="1583932"/>
          </a:xfrm>
          <a:prstGeom prst="rect">
            <a:avLst/>
          </a:prstGeom>
        </p:spPr>
      </p:pic>
      <p:pic>
        <p:nvPicPr>
          <p:cNvPr id="6" name="Picture 5">
            <a:extLst>
              <a:ext uri="{FF2B5EF4-FFF2-40B4-BE49-F238E27FC236}">
                <a16:creationId xmlns:a16="http://schemas.microsoft.com/office/drawing/2014/main" id="{2B3C8D7D-E0D1-4D7A-8926-3E692B47038D}"/>
              </a:ext>
            </a:extLst>
          </p:cNvPr>
          <p:cNvPicPr>
            <a:picLocks noChangeAspect="1"/>
          </p:cNvPicPr>
          <p:nvPr/>
        </p:nvPicPr>
        <p:blipFill rotWithShape="1">
          <a:blip r:embed="rId5" cstate="print"/>
          <a:srcRect l="36647" t="1441" r="26648" b="-1441"/>
          <a:stretch/>
        </p:blipFill>
        <p:spPr>
          <a:xfrm>
            <a:off x="5692342" y="3793070"/>
            <a:ext cx="3177804" cy="2483320"/>
          </a:xfrm>
          <a:prstGeom prst="rect">
            <a:avLst/>
          </a:prstGeom>
        </p:spPr>
      </p:pic>
      <p:sp>
        <p:nvSpPr>
          <p:cNvPr id="5" name="TextBox 4">
            <a:extLst>
              <a:ext uri="{FF2B5EF4-FFF2-40B4-BE49-F238E27FC236}">
                <a16:creationId xmlns:a16="http://schemas.microsoft.com/office/drawing/2014/main" id="{8761994F-7F64-4E2B-9AE9-370EB0DD46DF}"/>
              </a:ext>
            </a:extLst>
          </p:cNvPr>
          <p:cNvSpPr txBox="1"/>
          <p:nvPr/>
        </p:nvSpPr>
        <p:spPr>
          <a:xfrm>
            <a:off x="4358252" y="5910081"/>
            <a:ext cx="3556389" cy="646331"/>
          </a:xfrm>
          <a:prstGeom prst="rect">
            <a:avLst/>
          </a:prstGeom>
          <a:noFill/>
        </p:spPr>
        <p:txBody>
          <a:bodyPr wrap="square" rtlCol="0">
            <a:spAutoFit/>
          </a:bodyPr>
          <a:lstStyle/>
          <a:p>
            <a:r>
              <a:rPr lang="en-IN" sz="1200" dirty="0">
                <a:solidFill>
                  <a:srgbClr val="000000"/>
                </a:solidFill>
                <a:latin typeface="Times New Roman" panose="02020603050405020304" pitchFamily="18" charset="0"/>
              </a:rPr>
              <a:t>(</a:t>
            </a:r>
            <a:r>
              <a:rPr lang="en-US" sz="1200" dirty="0">
                <a:latin typeface="Times New Roman" panose="02020603050405020304" pitchFamily="18" charset="0"/>
              </a:rPr>
              <a:t>c</a:t>
            </a:r>
            <a:r>
              <a:rPr lang="en-IN" sz="1200" dirty="0">
                <a:solidFill>
                  <a:srgbClr val="000000"/>
                </a:solidFill>
                <a:latin typeface="Times New Roman" panose="02020603050405020304" pitchFamily="18" charset="0"/>
              </a:rPr>
              <a:t>) Slice with regional footprint and medium </a:t>
            </a:r>
            <a:endParaRPr lang="en-IN" sz="1200" dirty="0"/>
          </a:p>
          <a:p>
            <a:r>
              <a:rPr lang="en-IN" sz="1200" dirty="0">
                <a:solidFill>
                  <a:srgbClr val="000000"/>
                </a:solidFill>
                <a:latin typeface="Times New Roman" panose="02020603050405020304" pitchFamily="18" charset="0"/>
              </a:rPr>
              <a:t>sensitivity to latency (e.g., augmented reality). </a:t>
            </a:r>
            <a:endParaRPr lang="en-IN" sz="1200" dirty="0"/>
          </a:p>
          <a:p>
            <a:r>
              <a:rPr lang="en-IN" sz="1200" dirty="0">
                <a:solidFill>
                  <a:srgbClr val="000000"/>
                </a:solidFill>
                <a:latin typeface="Times New Roman" panose="02020603050405020304" pitchFamily="18" charset="0"/>
              </a:rPr>
              <a:t>Both applications and PGW are in the CU.</a:t>
            </a:r>
            <a:endParaRPr lang="en-US" sz="1200" dirty="0"/>
          </a:p>
        </p:txBody>
      </p:sp>
      <p:sp>
        <p:nvSpPr>
          <p:cNvPr id="8" name="TextBox 7">
            <a:extLst>
              <a:ext uri="{FF2B5EF4-FFF2-40B4-BE49-F238E27FC236}">
                <a16:creationId xmlns:a16="http://schemas.microsoft.com/office/drawing/2014/main" id="{C45E0F6F-C84E-494B-985D-6E98B49A380F}"/>
              </a:ext>
            </a:extLst>
          </p:cNvPr>
          <p:cNvSpPr txBox="1"/>
          <p:nvPr/>
        </p:nvSpPr>
        <p:spPr>
          <a:xfrm>
            <a:off x="4002728" y="2892269"/>
            <a:ext cx="2093273" cy="1384995"/>
          </a:xfrm>
          <a:prstGeom prst="rect">
            <a:avLst/>
          </a:prstGeom>
          <a:noFill/>
        </p:spPr>
        <p:txBody>
          <a:bodyPr wrap="square" rtlCol="0">
            <a:spAutoFit/>
          </a:bodyPr>
          <a:lstStyle/>
          <a:p>
            <a:r>
              <a:rPr lang="en-IN" sz="1200" dirty="0">
                <a:solidFill>
                  <a:srgbClr val="000000"/>
                </a:solidFill>
                <a:latin typeface="Times New Roman" panose="02020603050405020304" pitchFamily="18" charset="0"/>
              </a:rPr>
              <a:t>(</a:t>
            </a:r>
            <a:r>
              <a:rPr lang="en-US" sz="1200" dirty="0">
                <a:solidFill>
                  <a:srgbClr val="000000"/>
                </a:solidFill>
                <a:latin typeface="Times New Roman" panose="02020603050405020304" pitchFamily="18" charset="0"/>
              </a:rPr>
              <a:t>a</a:t>
            </a:r>
            <a:r>
              <a:rPr lang="en-IN" sz="1200" dirty="0">
                <a:solidFill>
                  <a:srgbClr val="000000"/>
                </a:solidFill>
                <a:latin typeface="Times New Roman" panose="02020603050405020304" pitchFamily="18" charset="0"/>
              </a:rPr>
              <a:t>) URLLC slice with very stringent latency </a:t>
            </a:r>
            <a:endParaRPr lang="en-IN" sz="1200" dirty="0"/>
          </a:p>
          <a:p>
            <a:r>
              <a:rPr lang="en-IN" sz="1200" dirty="0">
                <a:solidFill>
                  <a:srgbClr val="000000"/>
                </a:solidFill>
                <a:latin typeface="Times New Roman" panose="02020603050405020304" pitchFamily="18" charset="0"/>
              </a:rPr>
              <a:t>constraints (e.g. industrial control). Virtual </a:t>
            </a:r>
            <a:endParaRPr lang="en-IN" sz="1200" dirty="0"/>
          </a:p>
          <a:p>
            <a:r>
              <a:rPr lang="en-IN" sz="1200" dirty="0">
                <a:solidFill>
                  <a:srgbClr val="000000"/>
                </a:solidFill>
                <a:latin typeface="Times New Roman" panose="02020603050405020304" pitchFamily="18" charset="0"/>
              </a:rPr>
              <a:t>PGW (vPGW) and applications are in the </a:t>
            </a:r>
            <a:endParaRPr lang="en-IN" sz="1200" dirty="0"/>
          </a:p>
          <a:p>
            <a:r>
              <a:rPr lang="en-IN" sz="1200" dirty="0">
                <a:solidFill>
                  <a:srgbClr val="000000"/>
                </a:solidFill>
                <a:latin typeface="Times New Roman" panose="02020603050405020304" pitchFamily="18" charset="0"/>
              </a:rPr>
              <a:t>radio site.</a:t>
            </a:r>
            <a:endParaRPr lang="en-US" sz="1200" dirty="0"/>
          </a:p>
        </p:txBody>
      </p:sp>
    </p:spTree>
    <p:extLst>
      <p:ext uri="{BB962C8B-B14F-4D97-AF65-F5344CB8AC3E}">
        <p14:creationId xmlns:p14="http://schemas.microsoft.com/office/powerpoint/2010/main" val="1731423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
          <p:cNvSpPr txBox="1"/>
          <p:nvPr/>
        </p:nvSpPr>
        <p:spPr>
          <a:xfrm>
            <a:off x="11932920" y="68580"/>
            <a:ext cx="342800" cy="154000"/>
          </a:xfrm>
          <a:prstGeom prst="rect">
            <a:avLst/>
          </a:prstGeom>
          <a:noFill/>
          <a:ln>
            <a:noFill/>
          </a:ln>
        </p:spPr>
        <p:txBody>
          <a:bodyPr spcFirstLastPara="1" wrap="square" lIns="91433" tIns="45700" rIns="91433" bIns="45700" anchor="t" anchorCtr="0">
            <a:noAutofit/>
          </a:bodyPr>
          <a:lstStyle/>
          <a:p>
            <a:pPr>
              <a:spcBef>
                <a:spcPts val="0"/>
              </a:spcBef>
              <a:spcAft>
                <a:spcPts val="0"/>
              </a:spcAft>
              <a:buClr>
                <a:srgbClr val="FFFFFF"/>
              </a:buClr>
              <a:buSzPts val="300"/>
            </a:pPr>
            <a:r>
              <a:rPr lang="en" sz="400">
                <a:solidFill>
                  <a:srgbClr val="FFFFFF"/>
                </a:solidFill>
                <a:latin typeface="Trebuchet MS"/>
                <a:ea typeface="Trebuchet MS"/>
                <a:cs typeface="Trebuchet MS"/>
                <a:sym typeface="Trebuchet MS"/>
              </a:rPr>
              <a:t>TM</a:t>
            </a:r>
            <a:endParaRPr sz="1467">
              <a:solidFill>
                <a:srgbClr val="000000"/>
              </a:solidFill>
              <a:latin typeface="Arial"/>
              <a:ea typeface="Arial"/>
              <a:cs typeface="Arial"/>
              <a:sym typeface="Arial"/>
            </a:endParaRPr>
          </a:p>
        </p:txBody>
      </p:sp>
      <p:sp>
        <p:nvSpPr>
          <p:cNvPr id="56" name="Google Shape;56;p1"/>
          <p:cNvSpPr/>
          <p:nvPr/>
        </p:nvSpPr>
        <p:spPr>
          <a:xfrm>
            <a:off x="-3" y="587829"/>
            <a:ext cx="3960320" cy="1987572"/>
          </a:xfrm>
          <a:prstGeom prst="rect">
            <a:avLst/>
          </a:prstGeom>
          <a:solidFill>
            <a:srgbClr val="FFFFFF"/>
          </a:solidFill>
          <a:ln>
            <a:noFill/>
          </a:ln>
        </p:spPr>
        <p:txBody>
          <a:bodyPr spcFirstLastPara="1" wrap="square" lIns="91433" tIns="45700" rIns="91433" bIns="45700" anchor="ctr" anchorCtr="0">
            <a:noAutofit/>
          </a:bodyPr>
          <a:lstStyle/>
          <a:p>
            <a:pPr algn="ctr">
              <a:spcBef>
                <a:spcPts val="0"/>
              </a:spcBef>
              <a:spcAft>
                <a:spcPts val="0"/>
              </a:spcAft>
              <a:buClr>
                <a:srgbClr val="FFFFFF"/>
              </a:buClr>
              <a:buSzPts val="1400"/>
            </a:pPr>
            <a:endParaRPr sz="1867">
              <a:solidFill>
                <a:srgbClr val="FFFFFF"/>
              </a:solidFill>
              <a:latin typeface="Trebuchet MS"/>
              <a:ea typeface="Trebuchet MS"/>
              <a:cs typeface="Trebuchet MS"/>
              <a:sym typeface="Trebuchet MS"/>
            </a:endParaRPr>
          </a:p>
        </p:txBody>
      </p:sp>
      <p:sp>
        <p:nvSpPr>
          <p:cNvPr id="57" name="Google Shape;57;p1"/>
          <p:cNvSpPr/>
          <p:nvPr/>
        </p:nvSpPr>
        <p:spPr>
          <a:xfrm>
            <a:off x="4030971" y="679565"/>
            <a:ext cx="4909828" cy="6099927"/>
          </a:xfrm>
          <a:prstGeom prst="rect">
            <a:avLst/>
          </a:prstGeom>
          <a:solidFill>
            <a:srgbClr val="FFFFFF"/>
          </a:solidFill>
          <a:ln>
            <a:noFill/>
          </a:ln>
        </p:spPr>
        <p:txBody>
          <a:bodyPr spcFirstLastPara="1" wrap="square" lIns="91433" tIns="45700" rIns="91433" bIns="45700" anchor="ctr" anchorCtr="0">
            <a:noAutofit/>
          </a:bodyPr>
          <a:lstStyle/>
          <a:p>
            <a:pPr algn="ctr">
              <a:spcBef>
                <a:spcPts val="0"/>
              </a:spcBef>
              <a:spcAft>
                <a:spcPts val="0"/>
              </a:spcAft>
              <a:buClr>
                <a:srgbClr val="FFFFFF"/>
              </a:buClr>
              <a:buSzPts val="1400"/>
            </a:pPr>
            <a:endParaRPr lang="en-US" sz="1867" dirty="0">
              <a:solidFill>
                <a:srgbClr val="FFFFFF"/>
              </a:solidFill>
              <a:latin typeface="Trebuchet MS"/>
              <a:ea typeface="Trebuchet MS"/>
              <a:cs typeface="Trebuchet MS"/>
              <a:sym typeface="Trebuchet MS"/>
            </a:endParaRPr>
          </a:p>
        </p:txBody>
      </p:sp>
      <p:sp>
        <p:nvSpPr>
          <p:cNvPr id="58" name="Google Shape;58;p1"/>
          <p:cNvSpPr/>
          <p:nvPr/>
        </p:nvSpPr>
        <p:spPr>
          <a:xfrm>
            <a:off x="-8646" y="2649060"/>
            <a:ext cx="3968964" cy="1673800"/>
          </a:xfrm>
          <a:prstGeom prst="rect">
            <a:avLst/>
          </a:prstGeom>
          <a:solidFill>
            <a:srgbClr val="FFFFFF"/>
          </a:solidFill>
          <a:ln>
            <a:noFill/>
          </a:ln>
        </p:spPr>
        <p:txBody>
          <a:bodyPr spcFirstLastPara="1" wrap="square" lIns="91433" tIns="45700" rIns="91433" bIns="45700" anchor="ctr" anchorCtr="0">
            <a:noAutofit/>
          </a:bodyPr>
          <a:lstStyle/>
          <a:p>
            <a:pPr>
              <a:spcBef>
                <a:spcPts val="0"/>
              </a:spcBef>
              <a:spcAft>
                <a:spcPts val="0"/>
              </a:spcAft>
            </a:pPr>
            <a:endParaRPr sz="1600" dirty="0">
              <a:solidFill>
                <a:schemeClr val="dk1"/>
              </a:solidFill>
            </a:endParaRPr>
          </a:p>
        </p:txBody>
      </p:sp>
      <p:sp>
        <p:nvSpPr>
          <p:cNvPr id="68" name="Google Shape;68;p1"/>
          <p:cNvSpPr/>
          <p:nvPr/>
        </p:nvSpPr>
        <p:spPr>
          <a:xfrm>
            <a:off x="846" y="4396520"/>
            <a:ext cx="3949951" cy="2382971"/>
          </a:xfrm>
          <a:prstGeom prst="rect">
            <a:avLst/>
          </a:prstGeom>
          <a:solidFill>
            <a:srgbClr val="FFFFFF"/>
          </a:solidFill>
          <a:ln>
            <a:noFill/>
          </a:ln>
        </p:spPr>
        <p:txBody>
          <a:bodyPr spcFirstLastPara="1" wrap="square" lIns="91433" tIns="45700" rIns="91433" bIns="45700" anchor="ctr" anchorCtr="0">
            <a:noAutofit/>
          </a:bodyPr>
          <a:lstStyle/>
          <a:p>
            <a:pPr algn="just">
              <a:spcBef>
                <a:spcPts val="0"/>
              </a:spcBef>
              <a:spcAft>
                <a:spcPts val="0"/>
              </a:spcAft>
              <a:buClr>
                <a:schemeClr val="dk1"/>
              </a:buClr>
              <a:buSzPts val="1100"/>
            </a:pPr>
            <a:endParaRPr lang="en-IN" sz="1333">
              <a:solidFill>
                <a:srgbClr val="FFFFFF"/>
              </a:solidFill>
              <a:latin typeface="Trebuchet MS"/>
              <a:ea typeface="Trebuchet MS"/>
              <a:cs typeface="Trebuchet MS"/>
              <a:sym typeface="Trebuchet MS"/>
            </a:endParaRPr>
          </a:p>
        </p:txBody>
      </p:sp>
      <p:sp>
        <p:nvSpPr>
          <p:cNvPr id="69" name="Google Shape;69;p1"/>
          <p:cNvSpPr txBox="1"/>
          <p:nvPr/>
        </p:nvSpPr>
        <p:spPr>
          <a:xfrm>
            <a:off x="3985959" y="348505"/>
            <a:ext cx="1313200" cy="72830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dirty="0">
                <a:latin typeface="Book Antiqua" panose="02040602050305030304" pitchFamily="18" charset="0"/>
                <a:ea typeface="Times New Roman"/>
                <a:cs typeface="Times New Roman"/>
                <a:sym typeface="Times New Roman"/>
              </a:rPr>
              <a:t> </a:t>
            </a:r>
            <a:endParaRPr lang="en-IN" b="1" dirty="0">
              <a:latin typeface="Book Antiqua" panose="02040602050305030304" pitchFamily="18" charset="0"/>
              <a:ea typeface="Times New Roman"/>
              <a:cs typeface="Times New Roman"/>
              <a:sym typeface="Times New Roman"/>
            </a:endParaRPr>
          </a:p>
          <a:p>
            <a:pPr>
              <a:spcBef>
                <a:spcPts val="0"/>
              </a:spcBef>
              <a:spcAft>
                <a:spcPts val="0"/>
              </a:spcAft>
            </a:pPr>
            <a:r>
              <a:rPr lang="en-IN" sz="1333" b="1" dirty="0">
                <a:solidFill>
                  <a:srgbClr val="2F5496"/>
                </a:solidFill>
                <a:latin typeface="Book Antiqua" panose="02040602050305030304" pitchFamily="18" charset="0"/>
                <a:ea typeface="Times New Roman"/>
                <a:cs typeface="Times New Roman"/>
                <a:sym typeface="Times New Roman"/>
              </a:rPr>
              <a:t>Methodology </a:t>
            </a:r>
            <a:r>
              <a:rPr lang="en-IN" sz="1333" dirty="0">
                <a:solidFill>
                  <a:srgbClr val="2F5496"/>
                </a:solidFill>
                <a:latin typeface="Book Antiqua" panose="02040602050305030304" pitchFamily="18" charset="0"/>
                <a:ea typeface="Times New Roman"/>
                <a:cs typeface="Times New Roman"/>
                <a:sym typeface="Times New Roman"/>
              </a:rPr>
              <a:t> </a:t>
            </a:r>
          </a:p>
        </p:txBody>
      </p:sp>
      <p:sp>
        <p:nvSpPr>
          <p:cNvPr id="72" name="Google Shape;72;p1"/>
          <p:cNvSpPr txBox="1"/>
          <p:nvPr/>
        </p:nvSpPr>
        <p:spPr>
          <a:xfrm>
            <a:off x="-2" y="2649060"/>
            <a:ext cx="3851567" cy="4513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IN" sz="1333" b="1" dirty="0">
                <a:solidFill>
                  <a:srgbClr val="2F5496"/>
                </a:solidFill>
                <a:latin typeface="Book Antiqua" panose="02040602050305030304" pitchFamily="18" charset="0"/>
                <a:ea typeface="Times New Roman"/>
                <a:cs typeface="Times New Roman"/>
                <a:sym typeface="Times New Roman"/>
              </a:rPr>
              <a:t>Objectives</a:t>
            </a:r>
            <a:endParaRPr sz="1333" b="1" dirty="0">
              <a:solidFill>
                <a:srgbClr val="2F5496"/>
              </a:solidFill>
              <a:latin typeface="Book Antiqua" panose="02040602050305030304" pitchFamily="18" charset="0"/>
              <a:ea typeface="Times New Roman"/>
              <a:cs typeface="Times New Roman"/>
              <a:sym typeface="Times New Roman"/>
            </a:endParaRPr>
          </a:p>
        </p:txBody>
      </p:sp>
      <p:sp>
        <p:nvSpPr>
          <p:cNvPr id="34" name="Google Shape;61;p1"/>
          <p:cNvSpPr/>
          <p:nvPr/>
        </p:nvSpPr>
        <p:spPr>
          <a:xfrm>
            <a:off x="758011" y="-45275"/>
            <a:ext cx="11174909" cy="421456"/>
          </a:xfrm>
          <a:prstGeom prst="rect">
            <a:avLst/>
          </a:prstGeom>
          <a:noFill/>
          <a:ln>
            <a:noFill/>
          </a:ln>
        </p:spPr>
        <p:txBody>
          <a:bodyPr spcFirstLastPara="1" wrap="square" lIns="91433" tIns="45700" rIns="91433" bIns="45700" anchor="t" anchorCtr="0">
            <a:noAutofit/>
          </a:bodyPr>
          <a:lstStyle/>
          <a:p>
            <a:pPr lvl="0" algn="ctr">
              <a:buClr>
                <a:srgbClr val="2F5496"/>
              </a:buClr>
              <a:buSzPts val="1200"/>
            </a:pPr>
            <a:r>
              <a:rPr lang="en-US" sz="1600" b="1" dirty="0">
                <a:latin typeface="Book Antiqua" panose="02040602050305030304" pitchFamily="18" charset="0"/>
              </a:rPr>
              <a:t>Impact of Network Slicing on 5G Radio Access Networks</a:t>
            </a:r>
          </a:p>
          <a:p>
            <a:pPr lvl="0" algn="ctr">
              <a:buClr>
                <a:srgbClr val="2F5496"/>
              </a:buClr>
              <a:buSzPts val="1200"/>
            </a:pPr>
            <a:r>
              <a:rPr lang="en-IN" sz="1600" b="1" dirty="0">
                <a:latin typeface="Book Antiqua" panose="02040602050305030304" pitchFamily="18" charset="0"/>
                <a:hlinkClick r:id="rId3"/>
              </a:rPr>
              <a:t>Link to the paper</a:t>
            </a:r>
            <a:endParaRPr lang="en-IN" sz="1600" b="1" dirty="0">
              <a:latin typeface="Book Antiqua" panose="02040602050305030304" pitchFamily="18" charset="0"/>
            </a:endParaRPr>
          </a:p>
          <a:p>
            <a:pPr lvl="0" algn="ctr">
              <a:buClr>
                <a:srgbClr val="2F5496"/>
              </a:buClr>
              <a:buSzPts val="1200"/>
            </a:pPr>
            <a:endParaRPr lang="en-US" sz="1400" dirty="0">
              <a:solidFill>
                <a:schemeClr val="accent1"/>
              </a:solidFill>
              <a:latin typeface="Book Antiqua" panose="02040602050305030304" pitchFamily="18" charset="0"/>
              <a:sym typeface="Arial"/>
            </a:endParaRPr>
          </a:p>
          <a:p>
            <a:pPr lvl="0" algn="ctr">
              <a:buClr>
                <a:srgbClr val="2F5496"/>
              </a:buClr>
              <a:buSzPts val="1200"/>
            </a:pPr>
            <a:endParaRPr sz="1333" dirty="0">
              <a:solidFill>
                <a:schemeClr val="accent1"/>
              </a:solidFill>
              <a:latin typeface="Book Antiqua" panose="02040602050305030304" pitchFamily="18" charset="0"/>
              <a:ea typeface="Times New Roman"/>
              <a:cs typeface="Times New Roman"/>
              <a:sym typeface="Times New Roman"/>
            </a:endParaRPr>
          </a:p>
        </p:txBody>
      </p:sp>
      <p:pic>
        <p:nvPicPr>
          <p:cNvPr id="35" name="Google Shape;62;p1"/>
          <p:cNvPicPr preferRelativeResize="0"/>
          <p:nvPr/>
        </p:nvPicPr>
        <p:blipFill rotWithShape="1">
          <a:blip r:embed="rId4" cstate="print">
            <a:alphaModFix/>
          </a:blip>
          <a:srcRect/>
          <a:stretch/>
        </p:blipFill>
        <p:spPr>
          <a:xfrm>
            <a:off x="43333" y="0"/>
            <a:ext cx="656800" cy="656800"/>
          </a:xfrm>
          <a:prstGeom prst="rect">
            <a:avLst/>
          </a:prstGeom>
          <a:noFill/>
          <a:ln>
            <a:noFill/>
          </a:ln>
        </p:spPr>
      </p:pic>
      <p:sp>
        <p:nvSpPr>
          <p:cNvPr id="36" name="Google Shape;59;p1"/>
          <p:cNvSpPr txBox="1"/>
          <p:nvPr/>
        </p:nvSpPr>
        <p:spPr>
          <a:xfrm>
            <a:off x="1" y="694336"/>
            <a:ext cx="3851564" cy="338800"/>
          </a:xfrm>
          <a:prstGeom prst="rect">
            <a:avLst/>
          </a:prstGeom>
          <a:noFill/>
          <a:ln>
            <a:noFill/>
          </a:ln>
        </p:spPr>
        <p:txBody>
          <a:bodyPr spcFirstLastPara="1" wrap="square" lIns="91433" tIns="45700" rIns="91433" bIns="45700" anchor="t" anchorCtr="0">
            <a:noAutofit/>
          </a:bodyPr>
          <a:lstStyle/>
          <a:p>
            <a:pPr>
              <a:spcBef>
                <a:spcPts val="0"/>
              </a:spcBef>
              <a:spcAft>
                <a:spcPts val="0"/>
              </a:spcAft>
              <a:buClr>
                <a:srgbClr val="2F5496"/>
              </a:buClr>
              <a:buSzPts val="1200"/>
            </a:pPr>
            <a:r>
              <a:rPr lang="en" sz="1333" b="1" dirty="0">
                <a:solidFill>
                  <a:srgbClr val="2F5496"/>
                </a:solidFill>
                <a:latin typeface="Book Antiqua" panose="02040602050305030304" pitchFamily="18" charset="0"/>
                <a:ea typeface="Times New Roman"/>
                <a:cs typeface="Times New Roman"/>
                <a:sym typeface="Times New Roman"/>
              </a:rPr>
              <a:t>Introduction</a:t>
            </a:r>
          </a:p>
        </p:txBody>
      </p:sp>
      <p:sp>
        <p:nvSpPr>
          <p:cNvPr id="39" name="Google Shape;73;p1"/>
          <p:cNvSpPr txBox="1"/>
          <p:nvPr/>
        </p:nvSpPr>
        <p:spPr>
          <a:xfrm>
            <a:off x="-210821" y="2968685"/>
            <a:ext cx="4062385" cy="1354176"/>
          </a:xfrm>
          <a:prstGeom prst="rect">
            <a:avLst/>
          </a:prstGeom>
          <a:noFill/>
          <a:ln>
            <a:noFill/>
          </a:ln>
        </p:spPr>
        <p:txBody>
          <a:bodyPr spcFirstLastPara="1" wrap="square" lIns="121900" tIns="121900" rIns="121900" bIns="121900" anchor="t" anchorCtr="0">
            <a:spAutoFit/>
          </a:bodyPr>
          <a:lstStyle/>
          <a:p>
            <a:pPr marL="476239" indent="-247644" algn="just">
              <a:spcBef>
                <a:spcPts val="0"/>
              </a:spcBef>
              <a:spcAft>
                <a:spcPts val="0"/>
              </a:spcAft>
              <a:buClr>
                <a:schemeClr val="dk1"/>
              </a:buClr>
              <a:buSzPts val="900"/>
              <a:buFont typeface="Times New Roman"/>
              <a:buChar char="•"/>
            </a:pPr>
            <a:r>
              <a:rPr lang="en-US" sz="1200" dirty="0">
                <a:latin typeface="Book Antiqua" panose="02040602050305030304" pitchFamily="18" charset="0"/>
              </a:rPr>
              <a:t>To contribute to the RAN design by analyzing the requirements needed to support network slicing. </a:t>
            </a:r>
          </a:p>
          <a:p>
            <a:pPr marL="476239" indent="-247644" algn="just">
              <a:spcBef>
                <a:spcPts val="0"/>
              </a:spcBef>
              <a:spcAft>
                <a:spcPts val="0"/>
              </a:spcAft>
              <a:buClr>
                <a:schemeClr val="dk1"/>
              </a:buClr>
              <a:buSzPts val="900"/>
              <a:buFont typeface="Times New Roman"/>
              <a:buChar char="•"/>
            </a:pPr>
            <a:r>
              <a:rPr lang="en-US" sz="1200" dirty="0">
                <a:solidFill>
                  <a:schemeClr val="dk1"/>
                </a:solidFill>
                <a:latin typeface="Book Antiqua" panose="02040602050305030304" pitchFamily="18" charset="0"/>
                <a:ea typeface="Times New Roman"/>
                <a:cs typeface="Times New Roman"/>
                <a:sym typeface="Times New Roman"/>
              </a:rPr>
              <a:t>To </a:t>
            </a:r>
            <a:r>
              <a:rPr lang="en-US" sz="1200" dirty="0">
                <a:latin typeface="Book Antiqua" panose="02040602050305030304" pitchFamily="18" charset="0"/>
              </a:rPr>
              <a:t>identifies parts of the RAN that will most likely to be affected by this network slicing requirements. </a:t>
            </a:r>
            <a:endParaRPr lang="en-US" sz="1200" dirty="0">
              <a:solidFill>
                <a:schemeClr val="dk1"/>
              </a:solidFill>
              <a:latin typeface="Book Antiqua" panose="02040602050305030304" pitchFamily="18" charset="0"/>
              <a:ea typeface="Times New Roman"/>
              <a:cs typeface="Times New Roman"/>
              <a:sym typeface="Times New Roman"/>
            </a:endParaRPr>
          </a:p>
        </p:txBody>
      </p:sp>
      <p:sp>
        <p:nvSpPr>
          <p:cNvPr id="2" name="Google Shape;74;p1">
            <a:extLst>
              <a:ext uri="{FF2B5EF4-FFF2-40B4-BE49-F238E27FC236}">
                <a16:creationId xmlns:a16="http://schemas.microsoft.com/office/drawing/2014/main" id="{9FA3DCC3-6A00-3A7A-CA9B-6EDE369B1D6D}"/>
              </a:ext>
            </a:extLst>
          </p:cNvPr>
          <p:cNvSpPr txBox="1"/>
          <p:nvPr/>
        </p:nvSpPr>
        <p:spPr>
          <a:xfrm>
            <a:off x="-17158" y="667226"/>
            <a:ext cx="3985961" cy="1908174"/>
          </a:xfrm>
          <a:prstGeom prst="rect">
            <a:avLst/>
          </a:prstGeom>
          <a:noFill/>
          <a:ln>
            <a:noFill/>
          </a:ln>
        </p:spPr>
        <p:txBody>
          <a:bodyPr spcFirstLastPara="1" wrap="square" lIns="121900" tIns="121900" rIns="121900" bIns="121900" anchor="t" anchorCtr="0">
            <a:spAutoFit/>
          </a:bodyPr>
          <a:lstStyle/>
          <a:p>
            <a:endParaRPr lang="en" sz="1200" dirty="0">
              <a:solidFill>
                <a:schemeClr val="dk1"/>
              </a:solidFill>
              <a:latin typeface="Book Antiqua" panose="02040602050305030304" pitchFamily="18" charset="0"/>
              <a:ea typeface="Times New Roman"/>
              <a:cs typeface="Times New Roman"/>
              <a:sym typeface="Times New Roman"/>
            </a:endParaRPr>
          </a:p>
          <a:p>
            <a:pPr algn="just"/>
            <a:r>
              <a:rPr lang="en-US" sz="1200" dirty="0">
                <a:latin typeface="Book Antiqua" panose="02040602050305030304" pitchFamily="18" charset="0"/>
              </a:rPr>
              <a:t>Network slicing is an important part of the NGMN’s vision for the overall 5th Generation (5G) architecture that addresses the deployment of multiple logical networks as independent business operations on a common physical infrastructure. The ultimate goal is to provide “network slices on an as-a-service basis” and also meet address the needs of different 5G use cases with highly diverging requirements. </a:t>
            </a:r>
            <a:endParaRPr lang="en-IN" sz="1200" dirty="0">
              <a:solidFill>
                <a:schemeClr val="dk1"/>
              </a:solidFill>
              <a:latin typeface="Book Antiqua" panose="02040602050305030304" pitchFamily="18" charset="0"/>
              <a:ea typeface="Times New Roman"/>
              <a:cs typeface="Times New Roman"/>
              <a:sym typeface="Times New Roman"/>
            </a:endParaRPr>
          </a:p>
        </p:txBody>
      </p:sp>
      <p:sp>
        <p:nvSpPr>
          <p:cNvPr id="16" name="Google Shape;63;p1">
            <a:extLst>
              <a:ext uri="{FF2B5EF4-FFF2-40B4-BE49-F238E27FC236}">
                <a16:creationId xmlns:a16="http://schemas.microsoft.com/office/drawing/2014/main" id="{28F7AE1A-2588-9A10-BF20-A63EFB0F503F}"/>
              </a:ext>
            </a:extLst>
          </p:cNvPr>
          <p:cNvSpPr/>
          <p:nvPr/>
        </p:nvSpPr>
        <p:spPr>
          <a:xfrm>
            <a:off x="8998773" y="4239491"/>
            <a:ext cx="3121699" cy="2540000"/>
          </a:xfrm>
          <a:prstGeom prst="rect">
            <a:avLst/>
          </a:prstGeom>
          <a:solidFill>
            <a:srgbClr val="FFFFFF"/>
          </a:solidFill>
          <a:ln>
            <a:noFill/>
          </a:ln>
        </p:spPr>
        <p:txBody>
          <a:bodyPr spcFirstLastPara="1" wrap="square" lIns="91433" tIns="45700" rIns="91433" bIns="45700" anchor="ctr" anchorCtr="0">
            <a:noAutofit/>
          </a:bodyPr>
          <a:lstStyle/>
          <a:p>
            <a:pPr algn="ctr">
              <a:spcBef>
                <a:spcPts val="0"/>
              </a:spcBef>
              <a:spcAft>
                <a:spcPts val="0"/>
              </a:spcAft>
              <a:buClr>
                <a:schemeClr val="dk1"/>
              </a:buClr>
              <a:buSzPts val="1100"/>
            </a:pPr>
            <a:endParaRPr lang="en-IN">
              <a:solidFill>
                <a:srgbClr val="FFFFFF"/>
              </a:solidFill>
              <a:latin typeface="Trebuchet MS"/>
              <a:ea typeface="Trebuchet MS"/>
              <a:cs typeface="Trebuchet MS"/>
              <a:sym typeface="Trebuchet MS"/>
            </a:endParaRPr>
          </a:p>
        </p:txBody>
      </p:sp>
      <p:sp>
        <p:nvSpPr>
          <p:cNvPr id="17" name="Google Shape;81;p1">
            <a:extLst>
              <a:ext uri="{FF2B5EF4-FFF2-40B4-BE49-F238E27FC236}">
                <a16:creationId xmlns:a16="http://schemas.microsoft.com/office/drawing/2014/main" id="{10CA6E8D-42A4-DBC3-700C-292AD01F796B}"/>
              </a:ext>
            </a:extLst>
          </p:cNvPr>
          <p:cNvSpPr txBox="1"/>
          <p:nvPr/>
        </p:nvSpPr>
        <p:spPr>
          <a:xfrm>
            <a:off x="9040508" y="4184995"/>
            <a:ext cx="1250179" cy="4513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b="1" dirty="0">
                <a:solidFill>
                  <a:srgbClr val="2F5496"/>
                </a:solidFill>
                <a:latin typeface="Book Antiqua" panose="02040602050305030304" pitchFamily="18" charset="0"/>
                <a:ea typeface="Times New Roman"/>
                <a:cs typeface="Times New Roman"/>
                <a:sym typeface="Times New Roman"/>
              </a:rPr>
              <a:t>Conclusion</a:t>
            </a:r>
            <a:endParaRPr sz="1333" b="1" dirty="0">
              <a:solidFill>
                <a:srgbClr val="2F5496"/>
              </a:solidFill>
              <a:latin typeface="Book Antiqua" panose="02040602050305030304" pitchFamily="18" charset="0"/>
              <a:ea typeface="Times New Roman"/>
              <a:cs typeface="Times New Roman"/>
              <a:sym typeface="Times New Roman"/>
            </a:endParaRPr>
          </a:p>
        </p:txBody>
      </p:sp>
      <p:sp>
        <p:nvSpPr>
          <p:cNvPr id="18" name="TextBox 17">
            <a:extLst>
              <a:ext uri="{FF2B5EF4-FFF2-40B4-BE49-F238E27FC236}">
                <a16:creationId xmlns:a16="http://schemas.microsoft.com/office/drawing/2014/main" id="{688C164B-3D6C-8040-B51E-26123D6C1F13}"/>
              </a:ext>
            </a:extLst>
          </p:cNvPr>
          <p:cNvSpPr txBox="1"/>
          <p:nvPr/>
        </p:nvSpPr>
        <p:spPr>
          <a:xfrm>
            <a:off x="9040508" y="4449383"/>
            <a:ext cx="3023245" cy="2123658"/>
          </a:xfrm>
          <a:prstGeom prst="rect">
            <a:avLst/>
          </a:prstGeom>
          <a:noFill/>
        </p:spPr>
        <p:txBody>
          <a:bodyPr wrap="square" rtlCol="0">
            <a:spAutoFit/>
          </a:bodyPr>
          <a:lstStyle/>
          <a:p>
            <a:pPr algn="just"/>
            <a:r>
              <a:rPr lang="en-US" sz="1200" dirty="0">
                <a:latin typeface="Book Antiqua" panose="02040602050305030304" pitchFamily="18" charset="0"/>
              </a:rPr>
              <a:t>The paper presented a set of requirements to guide the 5G RAN design in order to support the concept of network slicing. These requirements should drive the design of a common protocol architecture supporting multiple slices and services, but allowing slice-tailored optimizations and NFs usage. The most efficient way to realize and/or standardize this common architecture is still under investigation. </a:t>
            </a:r>
            <a:endParaRPr lang="en-IN" sz="1200" dirty="0">
              <a:latin typeface="Book Antiqua" panose="02040602050305030304" pitchFamily="18" charset="0"/>
            </a:endParaRPr>
          </a:p>
        </p:txBody>
      </p:sp>
      <p:sp>
        <p:nvSpPr>
          <p:cNvPr id="23" name="Google Shape;54;p1">
            <a:extLst>
              <a:ext uri="{FF2B5EF4-FFF2-40B4-BE49-F238E27FC236}">
                <a16:creationId xmlns:a16="http://schemas.microsoft.com/office/drawing/2014/main" id="{354D9119-E603-C2E5-A3D9-9DD24A6ABD21}"/>
              </a:ext>
            </a:extLst>
          </p:cNvPr>
          <p:cNvSpPr/>
          <p:nvPr/>
        </p:nvSpPr>
        <p:spPr>
          <a:xfrm>
            <a:off x="8998775" y="679565"/>
            <a:ext cx="3121696" cy="3505431"/>
          </a:xfrm>
          <a:prstGeom prst="rect">
            <a:avLst/>
          </a:prstGeom>
          <a:solidFill>
            <a:srgbClr val="FFFFFF"/>
          </a:solidFill>
          <a:ln>
            <a:noFill/>
          </a:ln>
        </p:spPr>
        <p:txBody>
          <a:bodyPr spcFirstLastPara="1" wrap="square" lIns="91433" tIns="45700" rIns="91433" bIns="45700" anchor="ctr" anchorCtr="0">
            <a:noAutofit/>
          </a:bodyPr>
          <a:lstStyle/>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chemeClr val="dk1"/>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p:txBody>
      </p:sp>
      <p:sp>
        <p:nvSpPr>
          <p:cNvPr id="24" name="Google Shape;71;p1">
            <a:extLst>
              <a:ext uri="{FF2B5EF4-FFF2-40B4-BE49-F238E27FC236}">
                <a16:creationId xmlns:a16="http://schemas.microsoft.com/office/drawing/2014/main" id="{54CC177A-0147-C6BF-7686-87BFB6C1E3B4}"/>
              </a:ext>
            </a:extLst>
          </p:cNvPr>
          <p:cNvSpPr txBox="1"/>
          <p:nvPr/>
        </p:nvSpPr>
        <p:spPr>
          <a:xfrm>
            <a:off x="8940799" y="700586"/>
            <a:ext cx="3507460" cy="273289"/>
          </a:xfrm>
          <a:prstGeom prst="rect">
            <a:avLst/>
          </a:prstGeom>
          <a:noFill/>
          <a:ln>
            <a:noFill/>
          </a:ln>
        </p:spPr>
        <p:txBody>
          <a:bodyPr spcFirstLastPara="1" wrap="square" lIns="121900" tIns="121900" rIns="121900" bIns="121900" anchor="t" anchorCtr="0">
            <a:noAutofit/>
          </a:bodyPr>
          <a:lstStyle/>
          <a:p>
            <a:pPr>
              <a:spcBef>
                <a:spcPts val="0"/>
              </a:spcBef>
              <a:spcAft>
                <a:spcPts val="0"/>
              </a:spcAft>
              <a:buClr>
                <a:schemeClr val="dk1"/>
              </a:buClr>
              <a:buSzPts val="1100"/>
            </a:pPr>
            <a:r>
              <a:rPr lang="en-IN" sz="1333" b="1" dirty="0">
                <a:solidFill>
                  <a:srgbClr val="2F5496"/>
                </a:solidFill>
                <a:latin typeface="Book Antiqua" panose="02040602050305030304" pitchFamily="18" charset="0"/>
                <a:ea typeface="Times New Roman"/>
                <a:cs typeface="Times New Roman"/>
                <a:sym typeface="Times New Roman"/>
              </a:rPr>
              <a:t>Results </a:t>
            </a:r>
            <a:endParaRPr sz="1333" b="1" dirty="0">
              <a:solidFill>
                <a:srgbClr val="2F5496"/>
              </a:solidFill>
              <a:latin typeface="Book Antiqua" panose="02040602050305030304" pitchFamily="18" charset="0"/>
              <a:ea typeface="Times New Roman"/>
              <a:cs typeface="Times New Roman"/>
              <a:sym typeface="Times New Roman"/>
            </a:endParaRPr>
          </a:p>
        </p:txBody>
      </p:sp>
      <p:pic>
        <p:nvPicPr>
          <p:cNvPr id="25" name="Picture 24">
            <a:extLst>
              <a:ext uri="{FF2B5EF4-FFF2-40B4-BE49-F238E27FC236}">
                <a16:creationId xmlns:a16="http://schemas.microsoft.com/office/drawing/2014/main" id="{C5B1CC2C-1F6C-AD8B-EAA3-99C9BFD36B2E}"/>
              </a:ext>
            </a:extLst>
          </p:cNvPr>
          <p:cNvPicPr>
            <a:picLocks noChangeAspect="1"/>
          </p:cNvPicPr>
          <p:nvPr/>
        </p:nvPicPr>
        <p:blipFill>
          <a:blip r:embed="rId5" cstate="print"/>
          <a:stretch>
            <a:fillRect/>
          </a:stretch>
        </p:blipFill>
        <p:spPr>
          <a:xfrm>
            <a:off x="8998775" y="1082348"/>
            <a:ext cx="3104379" cy="2346651"/>
          </a:xfrm>
          <a:prstGeom prst="rect">
            <a:avLst/>
          </a:prstGeom>
        </p:spPr>
      </p:pic>
      <p:sp>
        <p:nvSpPr>
          <p:cNvPr id="26" name="TextBox 25">
            <a:extLst>
              <a:ext uri="{FF2B5EF4-FFF2-40B4-BE49-F238E27FC236}">
                <a16:creationId xmlns:a16="http://schemas.microsoft.com/office/drawing/2014/main" id="{A3693FC2-9C6C-B8DF-BDDA-413B26BBC755}"/>
              </a:ext>
            </a:extLst>
          </p:cNvPr>
          <p:cNvSpPr txBox="1"/>
          <p:nvPr/>
        </p:nvSpPr>
        <p:spPr>
          <a:xfrm>
            <a:off x="8999941" y="3350469"/>
            <a:ext cx="3104379" cy="830997"/>
          </a:xfrm>
          <a:prstGeom prst="rect">
            <a:avLst/>
          </a:prstGeom>
          <a:noFill/>
        </p:spPr>
        <p:txBody>
          <a:bodyPr wrap="square" rtlCol="0">
            <a:spAutoFit/>
          </a:bodyPr>
          <a:lstStyle/>
          <a:p>
            <a:pPr algn="ctr"/>
            <a:r>
              <a:rPr lang="en-US" sz="1200" dirty="0">
                <a:latin typeface="Book Antiqua" panose="02040602050305030304" pitchFamily="18" charset="0"/>
              </a:rPr>
              <a:t>Fig. Example of how service-tailored random access optimization can be beneficial in mMTC using cluster based access </a:t>
            </a:r>
            <a:endParaRPr lang="en-IN" sz="1200" dirty="0">
              <a:latin typeface="Book Antiqua" panose="02040602050305030304" pitchFamily="18" charset="0"/>
            </a:endParaRPr>
          </a:p>
        </p:txBody>
      </p:sp>
      <p:sp>
        <p:nvSpPr>
          <p:cNvPr id="29" name="TextBox 28">
            <a:extLst>
              <a:ext uri="{FF2B5EF4-FFF2-40B4-BE49-F238E27FC236}">
                <a16:creationId xmlns:a16="http://schemas.microsoft.com/office/drawing/2014/main" id="{4EF39723-E0AA-B712-10FE-93CDB465F08E}"/>
              </a:ext>
            </a:extLst>
          </p:cNvPr>
          <p:cNvSpPr txBox="1"/>
          <p:nvPr/>
        </p:nvSpPr>
        <p:spPr>
          <a:xfrm>
            <a:off x="4318555" y="4345228"/>
            <a:ext cx="4203933" cy="461665"/>
          </a:xfrm>
          <a:prstGeom prst="rect">
            <a:avLst/>
          </a:prstGeom>
          <a:noFill/>
        </p:spPr>
        <p:txBody>
          <a:bodyPr wrap="square" rtlCol="0">
            <a:spAutoFit/>
          </a:bodyPr>
          <a:lstStyle/>
          <a:p>
            <a:pPr algn="ctr"/>
            <a:r>
              <a:rPr lang="en-US" sz="1200" dirty="0">
                <a:latin typeface="Book Antiqua" panose="02040602050305030304" pitchFamily="18" charset="0"/>
              </a:rPr>
              <a:t>Fig. Example of service-tailored optimization for different slices. </a:t>
            </a:r>
            <a:endParaRPr lang="en-IN" sz="1200" dirty="0">
              <a:latin typeface="Book Antiqua" panose="02040602050305030304" pitchFamily="18" charset="0"/>
            </a:endParaRPr>
          </a:p>
        </p:txBody>
      </p:sp>
      <p:pic>
        <p:nvPicPr>
          <p:cNvPr id="31" name="Picture 30">
            <a:extLst>
              <a:ext uri="{FF2B5EF4-FFF2-40B4-BE49-F238E27FC236}">
                <a16:creationId xmlns:a16="http://schemas.microsoft.com/office/drawing/2014/main" id="{D723F24F-1089-0A53-8583-9D2CE870E672}"/>
              </a:ext>
            </a:extLst>
          </p:cNvPr>
          <p:cNvPicPr>
            <a:picLocks noChangeAspect="1"/>
          </p:cNvPicPr>
          <p:nvPr/>
        </p:nvPicPr>
        <p:blipFill>
          <a:blip r:embed="rId6" cstate="print"/>
          <a:stretch>
            <a:fillRect/>
          </a:stretch>
        </p:blipFill>
        <p:spPr>
          <a:xfrm>
            <a:off x="4076749" y="4885092"/>
            <a:ext cx="2352256" cy="1192337"/>
          </a:xfrm>
          <a:prstGeom prst="rect">
            <a:avLst/>
          </a:prstGeom>
        </p:spPr>
      </p:pic>
      <p:pic>
        <p:nvPicPr>
          <p:cNvPr id="37" name="Picture 36">
            <a:extLst>
              <a:ext uri="{FF2B5EF4-FFF2-40B4-BE49-F238E27FC236}">
                <a16:creationId xmlns:a16="http://schemas.microsoft.com/office/drawing/2014/main" id="{5810E6B3-1E21-4308-2AEA-F63AB227BE05}"/>
              </a:ext>
            </a:extLst>
          </p:cNvPr>
          <p:cNvPicPr>
            <a:picLocks noChangeAspect="1"/>
          </p:cNvPicPr>
          <p:nvPr/>
        </p:nvPicPr>
        <p:blipFill rotWithShape="1">
          <a:blip r:embed="rId7" cstate="print"/>
          <a:srcRect l="7554" t="4337"/>
          <a:stretch/>
        </p:blipFill>
        <p:spPr>
          <a:xfrm>
            <a:off x="6491175" y="4777678"/>
            <a:ext cx="2209843" cy="1718085"/>
          </a:xfrm>
          <a:prstGeom prst="rect">
            <a:avLst/>
          </a:prstGeom>
        </p:spPr>
      </p:pic>
      <p:sp>
        <p:nvSpPr>
          <p:cNvPr id="38" name="TextBox 37">
            <a:extLst>
              <a:ext uri="{FF2B5EF4-FFF2-40B4-BE49-F238E27FC236}">
                <a16:creationId xmlns:a16="http://schemas.microsoft.com/office/drawing/2014/main" id="{0EF951AE-BF7C-D4DC-8828-A5E0EB4B7300}"/>
              </a:ext>
            </a:extLst>
          </p:cNvPr>
          <p:cNvSpPr txBox="1"/>
          <p:nvPr/>
        </p:nvSpPr>
        <p:spPr>
          <a:xfrm>
            <a:off x="4116864" y="6108778"/>
            <a:ext cx="2312141" cy="461665"/>
          </a:xfrm>
          <a:prstGeom prst="rect">
            <a:avLst/>
          </a:prstGeom>
          <a:noFill/>
        </p:spPr>
        <p:txBody>
          <a:bodyPr wrap="square" rtlCol="0">
            <a:spAutoFit/>
          </a:bodyPr>
          <a:lstStyle/>
          <a:p>
            <a:pPr algn="ctr"/>
            <a:r>
              <a:rPr lang="en-US" sz="1200" dirty="0">
                <a:latin typeface="Book Antiqua" panose="02040602050305030304" pitchFamily="18" charset="0"/>
              </a:rPr>
              <a:t>Fig. One way to make RAN slice-aware is via a Slice-ID.</a:t>
            </a:r>
            <a:endParaRPr lang="en-IN" sz="1200" dirty="0">
              <a:latin typeface="Book Antiqua" panose="02040602050305030304" pitchFamily="18" charset="0"/>
            </a:endParaRPr>
          </a:p>
        </p:txBody>
      </p:sp>
      <p:pic>
        <p:nvPicPr>
          <p:cNvPr id="40" name="Picture 39">
            <a:extLst>
              <a:ext uri="{FF2B5EF4-FFF2-40B4-BE49-F238E27FC236}">
                <a16:creationId xmlns:a16="http://schemas.microsoft.com/office/drawing/2014/main" id="{29A9291D-9919-6D65-EF4E-C833414C180D}"/>
              </a:ext>
            </a:extLst>
          </p:cNvPr>
          <p:cNvPicPr>
            <a:picLocks noChangeAspect="1"/>
          </p:cNvPicPr>
          <p:nvPr/>
        </p:nvPicPr>
        <p:blipFill>
          <a:blip r:embed="rId8" cstate="print"/>
          <a:stretch>
            <a:fillRect/>
          </a:stretch>
        </p:blipFill>
        <p:spPr>
          <a:xfrm>
            <a:off x="4116864" y="973875"/>
            <a:ext cx="4528713" cy="3431895"/>
          </a:xfrm>
          <a:prstGeom prst="rect">
            <a:avLst/>
          </a:prstGeom>
        </p:spPr>
      </p:pic>
      <p:sp>
        <p:nvSpPr>
          <p:cNvPr id="41" name="TextBox 40">
            <a:extLst>
              <a:ext uri="{FF2B5EF4-FFF2-40B4-BE49-F238E27FC236}">
                <a16:creationId xmlns:a16="http://schemas.microsoft.com/office/drawing/2014/main" id="{32914AC4-0C5F-F175-B4AA-CD1B4E79E4F3}"/>
              </a:ext>
            </a:extLst>
          </p:cNvPr>
          <p:cNvSpPr txBox="1"/>
          <p:nvPr/>
        </p:nvSpPr>
        <p:spPr>
          <a:xfrm>
            <a:off x="-21132" y="4449383"/>
            <a:ext cx="2641600" cy="297454"/>
          </a:xfrm>
          <a:prstGeom prst="rect">
            <a:avLst/>
          </a:prstGeom>
          <a:noFill/>
        </p:spPr>
        <p:txBody>
          <a:bodyPr wrap="square" rtlCol="0">
            <a:spAutoFit/>
          </a:bodyPr>
          <a:lstStyle/>
          <a:p>
            <a:r>
              <a:rPr lang="en-IN" sz="1333" b="1" dirty="0">
                <a:solidFill>
                  <a:srgbClr val="2F5496"/>
                </a:solidFill>
                <a:latin typeface="Book Antiqua" panose="02040602050305030304" pitchFamily="18" charset="0"/>
                <a:ea typeface="Times New Roman"/>
                <a:cs typeface="Times New Roman"/>
                <a:sym typeface="Times New Roman"/>
              </a:rPr>
              <a:t>Requirements</a:t>
            </a:r>
            <a:endParaRPr lang="en-IN" sz="1333" dirty="0"/>
          </a:p>
        </p:txBody>
      </p:sp>
      <p:sp>
        <p:nvSpPr>
          <p:cNvPr id="42" name="TextBox 41">
            <a:extLst>
              <a:ext uri="{FF2B5EF4-FFF2-40B4-BE49-F238E27FC236}">
                <a16:creationId xmlns:a16="http://schemas.microsoft.com/office/drawing/2014/main" id="{0177BA47-DDB4-516F-5438-600F82E49CE9}"/>
              </a:ext>
            </a:extLst>
          </p:cNvPr>
          <p:cNvSpPr txBox="1"/>
          <p:nvPr/>
        </p:nvSpPr>
        <p:spPr>
          <a:xfrm>
            <a:off x="71529" y="4681889"/>
            <a:ext cx="4045335" cy="1938992"/>
          </a:xfrm>
          <a:prstGeom prst="rect">
            <a:avLst/>
          </a:prstGeom>
          <a:noFill/>
        </p:spPr>
        <p:txBody>
          <a:bodyPr wrap="square" rtlCol="0">
            <a:spAutoFit/>
          </a:bodyPr>
          <a:lstStyle/>
          <a:p>
            <a:pPr marL="228594" indent="-228594">
              <a:buFont typeface="Wingdings" panose="05000000000000000000" pitchFamily="2" charset="2"/>
              <a:buChar char="q"/>
            </a:pPr>
            <a:r>
              <a:rPr lang="en-US" sz="1200" dirty="0">
                <a:latin typeface="Book Antiqua" panose="02040602050305030304" pitchFamily="18" charset="0"/>
              </a:rPr>
              <a:t>Maximum utilization of RAN resources </a:t>
            </a:r>
          </a:p>
          <a:p>
            <a:pPr marL="228594" indent="-228594">
              <a:buFont typeface="Wingdings" panose="05000000000000000000" pitchFamily="2" charset="2"/>
              <a:buChar char="q"/>
            </a:pPr>
            <a:r>
              <a:rPr lang="en-IN" sz="1200" dirty="0">
                <a:latin typeface="Book Antiqua" panose="02040602050305030304" pitchFamily="18" charset="0"/>
              </a:rPr>
              <a:t>RAN should be made slice-aware </a:t>
            </a:r>
            <a:endParaRPr lang="en-US" sz="1200" dirty="0">
              <a:latin typeface="Book Antiqua" panose="02040602050305030304" pitchFamily="18" charset="0"/>
            </a:endParaRPr>
          </a:p>
          <a:p>
            <a:pPr marL="228594" indent="-228594">
              <a:buFont typeface="Wingdings" panose="05000000000000000000" pitchFamily="2" charset="2"/>
              <a:buChar char="q"/>
            </a:pPr>
            <a:r>
              <a:rPr lang="en-US" sz="1200" dirty="0">
                <a:latin typeface="Book Antiqua" panose="02040602050305030304" pitchFamily="18" charset="0"/>
              </a:rPr>
              <a:t>Support mechanisms for traffic differentiation</a:t>
            </a:r>
          </a:p>
          <a:p>
            <a:pPr marL="228594" indent="-228594">
              <a:buFont typeface="Wingdings" panose="05000000000000000000" pitchFamily="2" charset="2"/>
              <a:buChar char="q"/>
            </a:pPr>
            <a:r>
              <a:rPr lang="en-US" sz="1200" dirty="0">
                <a:latin typeface="Book Antiqua" panose="02040602050305030304" pitchFamily="18" charset="0"/>
              </a:rPr>
              <a:t>RAN should support protection mechanisms </a:t>
            </a:r>
          </a:p>
          <a:p>
            <a:pPr marL="228594" indent="-228594">
              <a:buFont typeface="Wingdings" panose="05000000000000000000" pitchFamily="2" charset="2"/>
              <a:buChar char="q"/>
            </a:pPr>
            <a:r>
              <a:rPr lang="en-US" sz="1200" dirty="0">
                <a:latin typeface="Book Antiqua" panose="02040602050305030304" pitchFamily="18" charset="0"/>
              </a:rPr>
              <a:t>RAN should support infrastructure management</a:t>
            </a:r>
          </a:p>
          <a:p>
            <a:pPr marL="228594" indent="-228594">
              <a:buFont typeface="Wingdings" panose="05000000000000000000" pitchFamily="2" charset="2"/>
              <a:buChar char="q"/>
            </a:pPr>
            <a:endParaRPr lang="en-US" sz="1200" dirty="0">
              <a:latin typeface="Book Antiqua" panose="02040602050305030304" pitchFamily="18" charset="0"/>
            </a:endParaRPr>
          </a:p>
          <a:p>
            <a:endParaRPr lang="en-US" sz="1200" dirty="0">
              <a:latin typeface="Book Antiqua" panose="02040602050305030304" pitchFamily="18" charset="0"/>
            </a:endParaRPr>
          </a:p>
          <a:p>
            <a:pPr marL="228594" indent="-228594">
              <a:buFont typeface="Wingdings" panose="05000000000000000000" pitchFamily="2" charset="2"/>
              <a:buChar char="q"/>
            </a:pPr>
            <a:r>
              <a:rPr lang="en-IN" sz="1200" dirty="0">
                <a:latin typeface="Book Antiqua" panose="02040602050305030304" pitchFamily="18" charset="0"/>
              </a:rPr>
              <a:t>Protocol architecture</a:t>
            </a:r>
            <a:endParaRPr lang="en-US" sz="1200" dirty="0">
              <a:latin typeface="Book Antiqua" panose="02040602050305030304" pitchFamily="18" charset="0"/>
            </a:endParaRPr>
          </a:p>
          <a:p>
            <a:pPr marL="228594" indent="-228594">
              <a:buFont typeface="Wingdings" panose="05000000000000000000" pitchFamily="2" charset="2"/>
              <a:buChar char="q"/>
            </a:pPr>
            <a:r>
              <a:rPr lang="en-IN" sz="1200" dirty="0">
                <a:latin typeface="Book Antiqua" panose="02040602050305030304" pitchFamily="18" charset="0"/>
              </a:rPr>
              <a:t>Design of Network Functions(NFs)</a:t>
            </a:r>
            <a:endParaRPr lang="en-US" sz="1200" dirty="0">
              <a:latin typeface="Book Antiqua" panose="02040602050305030304" pitchFamily="18" charset="0"/>
            </a:endParaRPr>
          </a:p>
          <a:p>
            <a:pPr marL="228594" indent="-228594">
              <a:buFont typeface="Wingdings" panose="05000000000000000000" pitchFamily="2" charset="2"/>
              <a:buChar char="q"/>
            </a:pPr>
            <a:r>
              <a:rPr lang="en-IN" sz="1200" dirty="0">
                <a:latin typeface="Book Antiqua" panose="02040602050305030304" pitchFamily="18" charset="0"/>
              </a:rPr>
              <a:t>Network management</a:t>
            </a:r>
          </a:p>
        </p:txBody>
      </p:sp>
      <p:sp>
        <p:nvSpPr>
          <p:cNvPr id="43" name="TextBox 42">
            <a:extLst>
              <a:ext uri="{FF2B5EF4-FFF2-40B4-BE49-F238E27FC236}">
                <a16:creationId xmlns:a16="http://schemas.microsoft.com/office/drawing/2014/main" id="{C4D8EFD2-2BCF-7AF4-456D-F6928C79E9E9}"/>
              </a:ext>
            </a:extLst>
          </p:cNvPr>
          <p:cNvSpPr txBox="1"/>
          <p:nvPr/>
        </p:nvSpPr>
        <p:spPr>
          <a:xfrm>
            <a:off x="-70053" y="5749134"/>
            <a:ext cx="1883756" cy="297454"/>
          </a:xfrm>
          <a:prstGeom prst="rect">
            <a:avLst/>
          </a:prstGeom>
          <a:noFill/>
        </p:spPr>
        <p:txBody>
          <a:bodyPr wrap="square" rtlCol="0">
            <a:spAutoFit/>
          </a:bodyPr>
          <a:lstStyle/>
          <a:p>
            <a:r>
              <a:rPr lang="en-IN" sz="1333" b="1" dirty="0">
                <a:solidFill>
                  <a:srgbClr val="2F5496"/>
                </a:solidFill>
                <a:latin typeface="Book Antiqua" panose="02040602050305030304" pitchFamily="18" charset="0"/>
                <a:ea typeface="Times New Roman"/>
                <a:cs typeface="Times New Roman"/>
                <a:sym typeface="Times New Roman"/>
              </a:rPr>
              <a:t> Impacts</a:t>
            </a:r>
            <a:endParaRPr lang="en-IN" sz="1333" dirty="0"/>
          </a:p>
        </p:txBody>
      </p:sp>
    </p:spTree>
    <p:extLst>
      <p:ext uri="{BB962C8B-B14F-4D97-AF65-F5344CB8AC3E}">
        <p14:creationId xmlns:p14="http://schemas.microsoft.com/office/powerpoint/2010/main" val="2873043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
          <p:cNvSpPr txBox="1"/>
          <p:nvPr/>
        </p:nvSpPr>
        <p:spPr>
          <a:xfrm>
            <a:off x="11932920" y="68580"/>
            <a:ext cx="342800" cy="154000"/>
          </a:xfrm>
          <a:prstGeom prst="rect">
            <a:avLst/>
          </a:prstGeom>
          <a:noFill/>
          <a:ln>
            <a:noFill/>
          </a:ln>
        </p:spPr>
        <p:txBody>
          <a:bodyPr spcFirstLastPara="1" wrap="square" lIns="91433" tIns="45700" rIns="91433" bIns="45700" anchor="t" anchorCtr="0">
            <a:noAutofit/>
          </a:bodyPr>
          <a:lstStyle/>
          <a:p>
            <a:pPr>
              <a:spcBef>
                <a:spcPts val="0"/>
              </a:spcBef>
              <a:spcAft>
                <a:spcPts val="0"/>
              </a:spcAft>
              <a:buClr>
                <a:srgbClr val="FFFFFF"/>
              </a:buClr>
              <a:buSzPts val="300"/>
            </a:pPr>
            <a:r>
              <a:rPr lang="en" sz="400">
                <a:solidFill>
                  <a:srgbClr val="FFFFFF"/>
                </a:solidFill>
                <a:latin typeface="Trebuchet MS"/>
                <a:ea typeface="Trebuchet MS"/>
                <a:cs typeface="Trebuchet MS"/>
                <a:sym typeface="Trebuchet MS"/>
              </a:rPr>
              <a:t>TM</a:t>
            </a:r>
            <a:endParaRPr sz="1467">
              <a:solidFill>
                <a:srgbClr val="000000"/>
              </a:solidFill>
              <a:latin typeface="Arial"/>
              <a:ea typeface="Arial"/>
              <a:cs typeface="Arial"/>
              <a:sym typeface="Arial"/>
            </a:endParaRPr>
          </a:p>
        </p:txBody>
      </p:sp>
      <p:sp>
        <p:nvSpPr>
          <p:cNvPr id="56" name="Google Shape;56;p1"/>
          <p:cNvSpPr/>
          <p:nvPr/>
        </p:nvSpPr>
        <p:spPr>
          <a:xfrm>
            <a:off x="-3" y="587829"/>
            <a:ext cx="3960320" cy="1987572"/>
          </a:xfrm>
          <a:prstGeom prst="rect">
            <a:avLst/>
          </a:prstGeom>
          <a:solidFill>
            <a:srgbClr val="FFFFFF"/>
          </a:solidFill>
          <a:ln>
            <a:noFill/>
          </a:ln>
        </p:spPr>
        <p:txBody>
          <a:bodyPr spcFirstLastPara="1" wrap="square" lIns="91433" tIns="45700" rIns="91433" bIns="45700" anchor="ctr" anchorCtr="0">
            <a:noAutofit/>
          </a:bodyPr>
          <a:lstStyle/>
          <a:p>
            <a:pPr algn="ctr">
              <a:spcBef>
                <a:spcPts val="0"/>
              </a:spcBef>
              <a:spcAft>
                <a:spcPts val="0"/>
              </a:spcAft>
              <a:buClr>
                <a:srgbClr val="FFFFFF"/>
              </a:buClr>
              <a:buSzPts val="1400"/>
            </a:pPr>
            <a:endParaRPr sz="1867">
              <a:solidFill>
                <a:srgbClr val="FFFFFF"/>
              </a:solidFill>
              <a:latin typeface="Trebuchet MS"/>
              <a:ea typeface="Trebuchet MS"/>
              <a:cs typeface="Trebuchet MS"/>
              <a:sym typeface="Trebuchet MS"/>
            </a:endParaRPr>
          </a:p>
        </p:txBody>
      </p:sp>
      <p:sp>
        <p:nvSpPr>
          <p:cNvPr id="57" name="Google Shape;57;p1"/>
          <p:cNvSpPr/>
          <p:nvPr/>
        </p:nvSpPr>
        <p:spPr>
          <a:xfrm>
            <a:off x="4012494" y="758074"/>
            <a:ext cx="4909828" cy="6099927"/>
          </a:xfrm>
          <a:prstGeom prst="rect">
            <a:avLst/>
          </a:prstGeom>
          <a:solidFill>
            <a:srgbClr val="FFFFFF"/>
          </a:solidFill>
          <a:ln>
            <a:noFill/>
          </a:ln>
        </p:spPr>
        <p:txBody>
          <a:bodyPr spcFirstLastPara="1" wrap="square" lIns="91433" tIns="45700" rIns="91433" bIns="45700" anchor="ctr" anchorCtr="0">
            <a:noAutofit/>
          </a:bodyPr>
          <a:lstStyle/>
          <a:p>
            <a:pPr algn="ctr">
              <a:spcBef>
                <a:spcPts val="0"/>
              </a:spcBef>
              <a:spcAft>
                <a:spcPts val="0"/>
              </a:spcAft>
              <a:buClr>
                <a:srgbClr val="FFFFFF"/>
              </a:buClr>
              <a:buSzPts val="1400"/>
            </a:pPr>
            <a:r>
              <a:rPr lang="en-GB" sz="1867" dirty="0">
                <a:solidFill>
                  <a:srgbClr val="FFFFFF"/>
                </a:solidFill>
                <a:latin typeface="Trebuchet MS"/>
                <a:ea typeface="Trebuchet MS"/>
                <a:cs typeface="Trebuchet MS"/>
                <a:sym typeface="Trebuchet MS"/>
              </a:rPr>
              <a:t>E</a:t>
            </a:r>
            <a:endParaRPr lang="en-US" sz="1867" dirty="0">
              <a:solidFill>
                <a:srgbClr val="FFFFFF"/>
              </a:solidFill>
              <a:latin typeface="Trebuchet MS"/>
              <a:ea typeface="Trebuchet MS"/>
              <a:cs typeface="Trebuchet MS"/>
              <a:sym typeface="Trebuchet MS"/>
            </a:endParaRPr>
          </a:p>
        </p:txBody>
      </p:sp>
      <p:sp>
        <p:nvSpPr>
          <p:cNvPr id="58" name="Google Shape;58;p1"/>
          <p:cNvSpPr/>
          <p:nvPr/>
        </p:nvSpPr>
        <p:spPr>
          <a:xfrm>
            <a:off x="1" y="2672809"/>
            <a:ext cx="3968964" cy="1673800"/>
          </a:xfrm>
          <a:prstGeom prst="rect">
            <a:avLst/>
          </a:prstGeom>
          <a:solidFill>
            <a:srgbClr val="FFFFFF"/>
          </a:solidFill>
          <a:ln>
            <a:noFill/>
          </a:ln>
        </p:spPr>
        <p:txBody>
          <a:bodyPr spcFirstLastPara="1" wrap="square" lIns="91433" tIns="45700" rIns="91433" bIns="45700" anchor="ctr" anchorCtr="0">
            <a:noAutofit/>
          </a:bodyPr>
          <a:lstStyle/>
          <a:p>
            <a:pPr>
              <a:spcBef>
                <a:spcPts val="0"/>
              </a:spcBef>
              <a:spcAft>
                <a:spcPts val="0"/>
              </a:spcAft>
            </a:pPr>
            <a:endParaRPr sz="1600" dirty="0">
              <a:solidFill>
                <a:schemeClr val="dk1"/>
              </a:solidFill>
            </a:endParaRPr>
          </a:p>
        </p:txBody>
      </p:sp>
      <p:sp>
        <p:nvSpPr>
          <p:cNvPr id="68" name="Google Shape;68;p1"/>
          <p:cNvSpPr/>
          <p:nvPr/>
        </p:nvSpPr>
        <p:spPr>
          <a:xfrm>
            <a:off x="1" y="4372109"/>
            <a:ext cx="3949951" cy="2382971"/>
          </a:xfrm>
          <a:prstGeom prst="rect">
            <a:avLst/>
          </a:prstGeom>
          <a:solidFill>
            <a:srgbClr val="FFFFFF"/>
          </a:solidFill>
          <a:ln>
            <a:noFill/>
          </a:ln>
        </p:spPr>
        <p:txBody>
          <a:bodyPr spcFirstLastPara="1" wrap="square" lIns="91433" tIns="45700" rIns="91433" bIns="45700" anchor="ctr" anchorCtr="0">
            <a:noAutofit/>
          </a:bodyPr>
          <a:lstStyle/>
          <a:p>
            <a:pPr algn="just">
              <a:spcBef>
                <a:spcPts val="0"/>
              </a:spcBef>
              <a:spcAft>
                <a:spcPts val="0"/>
              </a:spcAft>
              <a:buClr>
                <a:schemeClr val="dk1"/>
              </a:buClr>
              <a:buSzPts val="1100"/>
            </a:pPr>
            <a:endParaRPr lang="en-IN" sz="1333">
              <a:solidFill>
                <a:srgbClr val="FFFFFF"/>
              </a:solidFill>
              <a:latin typeface="Trebuchet MS"/>
              <a:ea typeface="Trebuchet MS"/>
              <a:cs typeface="Trebuchet MS"/>
              <a:sym typeface="Trebuchet MS"/>
            </a:endParaRPr>
          </a:p>
        </p:txBody>
      </p:sp>
      <p:sp>
        <p:nvSpPr>
          <p:cNvPr id="69" name="Google Shape;69;p1"/>
          <p:cNvSpPr txBox="1"/>
          <p:nvPr/>
        </p:nvSpPr>
        <p:spPr>
          <a:xfrm>
            <a:off x="3985959" y="348505"/>
            <a:ext cx="1313200" cy="72830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dirty="0">
                <a:latin typeface="Book Antiqua" panose="02040602050305030304" pitchFamily="18" charset="0"/>
                <a:ea typeface="Times New Roman"/>
                <a:cs typeface="Times New Roman"/>
                <a:sym typeface="Times New Roman"/>
              </a:rPr>
              <a:t> </a:t>
            </a:r>
            <a:endParaRPr lang="en-IN" b="1" dirty="0">
              <a:latin typeface="Book Antiqua" panose="02040602050305030304" pitchFamily="18" charset="0"/>
              <a:ea typeface="Times New Roman"/>
              <a:cs typeface="Times New Roman"/>
              <a:sym typeface="Times New Roman"/>
            </a:endParaRPr>
          </a:p>
          <a:p>
            <a:pPr>
              <a:spcBef>
                <a:spcPts val="0"/>
              </a:spcBef>
              <a:spcAft>
                <a:spcPts val="0"/>
              </a:spcAft>
            </a:pPr>
            <a:r>
              <a:rPr lang="en-IN" sz="1333" b="1" dirty="0">
                <a:solidFill>
                  <a:srgbClr val="2F5496"/>
                </a:solidFill>
                <a:latin typeface="Book Antiqua" panose="02040602050305030304" pitchFamily="18" charset="0"/>
                <a:ea typeface="Times New Roman"/>
                <a:cs typeface="Times New Roman"/>
                <a:sym typeface="Times New Roman"/>
              </a:rPr>
              <a:t>Methodology </a:t>
            </a:r>
            <a:r>
              <a:rPr lang="en-IN" sz="1333" dirty="0">
                <a:solidFill>
                  <a:srgbClr val="2F5496"/>
                </a:solidFill>
                <a:latin typeface="Book Antiqua" panose="02040602050305030304" pitchFamily="18" charset="0"/>
                <a:ea typeface="Times New Roman"/>
                <a:cs typeface="Times New Roman"/>
                <a:sym typeface="Times New Roman"/>
              </a:rPr>
              <a:t> </a:t>
            </a:r>
          </a:p>
        </p:txBody>
      </p:sp>
      <p:sp>
        <p:nvSpPr>
          <p:cNvPr id="72" name="Google Shape;72;p1"/>
          <p:cNvSpPr txBox="1"/>
          <p:nvPr/>
        </p:nvSpPr>
        <p:spPr>
          <a:xfrm>
            <a:off x="-2" y="2649060"/>
            <a:ext cx="3851567" cy="4513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IN" sz="1333" b="1" dirty="0">
                <a:solidFill>
                  <a:srgbClr val="2F5496"/>
                </a:solidFill>
                <a:latin typeface="Book Antiqua" panose="02040602050305030304" pitchFamily="18" charset="0"/>
                <a:ea typeface="Times New Roman"/>
                <a:cs typeface="Times New Roman"/>
                <a:sym typeface="Times New Roman"/>
              </a:rPr>
              <a:t>Objectives</a:t>
            </a:r>
            <a:endParaRPr sz="1333" b="1" dirty="0">
              <a:solidFill>
                <a:srgbClr val="2F5496"/>
              </a:solidFill>
              <a:latin typeface="Book Antiqua" panose="02040602050305030304" pitchFamily="18" charset="0"/>
              <a:ea typeface="Times New Roman"/>
              <a:cs typeface="Times New Roman"/>
              <a:sym typeface="Times New Roman"/>
            </a:endParaRPr>
          </a:p>
        </p:txBody>
      </p:sp>
      <p:sp>
        <p:nvSpPr>
          <p:cNvPr id="34" name="Google Shape;61;p1"/>
          <p:cNvSpPr/>
          <p:nvPr/>
        </p:nvSpPr>
        <p:spPr>
          <a:xfrm>
            <a:off x="775140" y="0"/>
            <a:ext cx="11174909" cy="421456"/>
          </a:xfrm>
          <a:prstGeom prst="rect">
            <a:avLst/>
          </a:prstGeom>
          <a:noFill/>
          <a:ln>
            <a:noFill/>
          </a:ln>
        </p:spPr>
        <p:txBody>
          <a:bodyPr spcFirstLastPara="1" wrap="square" lIns="91433" tIns="45700" rIns="91433" bIns="45700" anchor="t" anchorCtr="0">
            <a:noAutofit/>
          </a:bodyPr>
          <a:lstStyle/>
          <a:p>
            <a:pPr lvl="0" algn="ctr">
              <a:buClr>
                <a:srgbClr val="2F5496"/>
              </a:buClr>
              <a:buSzPts val="1200"/>
            </a:pPr>
            <a:r>
              <a:rPr lang="en-US" sz="1600" b="1" dirty="0">
                <a:latin typeface="Book Antiqua" panose="02040602050305030304" pitchFamily="18" charset="0"/>
              </a:rPr>
              <a:t>Impact of O-RAN on 5G Radio Access Networks</a:t>
            </a:r>
          </a:p>
          <a:p>
            <a:pPr lvl="0" algn="ctr">
              <a:buClr>
                <a:srgbClr val="2F5496"/>
              </a:buClr>
              <a:buSzPts val="1200"/>
            </a:pPr>
            <a:r>
              <a:rPr lang="en-IN" sz="1600" b="1" dirty="0">
                <a:solidFill>
                  <a:schemeClr val="accent1"/>
                </a:solidFill>
                <a:latin typeface="Book Antiqua" panose="02040602050305030304" pitchFamily="18" charset="0"/>
                <a:hlinkClick r:id="rId3"/>
              </a:rPr>
              <a:t>Link to the paper</a:t>
            </a:r>
            <a:r>
              <a:rPr lang="en-IN" sz="1600" b="1" dirty="0">
                <a:solidFill>
                  <a:schemeClr val="accent1"/>
                </a:solidFill>
                <a:latin typeface="Book Antiqua" panose="02040602050305030304" pitchFamily="18" charset="0"/>
              </a:rPr>
              <a:t> </a:t>
            </a:r>
            <a:endParaRPr lang="en-US" sz="1600" b="1" dirty="0">
              <a:solidFill>
                <a:schemeClr val="accent1"/>
              </a:solidFill>
              <a:latin typeface="Book Antiqua" panose="02040602050305030304" pitchFamily="18" charset="0"/>
            </a:endParaRPr>
          </a:p>
          <a:p>
            <a:pPr lvl="0" algn="ctr">
              <a:lnSpc>
                <a:spcPct val="150000"/>
              </a:lnSpc>
              <a:buClr>
                <a:srgbClr val="2F5496"/>
              </a:buClr>
              <a:buSzPts val="1200"/>
            </a:pPr>
            <a:endParaRPr sz="1600" dirty="0">
              <a:solidFill>
                <a:schemeClr val="accent1"/>
              </a:solidFill>
              <a:latin typeface="Book Antiqua" panose="02040602050305030304" pitchFamily="18" charset="0"/>
              <a:ea typeface="Times New Roman"/>
              <a:cs typeface="Times New Roman"/>
              <a:sym typeface="Times New Roman"/>
            </a:endParaRPr>
          </a:p>
        </p:txBody>
      </p:sp>
      <p:pic>
        <p:nvPicPr>
          <p:cNvPr id="35" name="Google Shape;62;p1"/>
          <p:cNvPicPr preferRelativeResize="0"/>
          <p:nvPr/>
        </p:nvPicPr>
        <p:blipFill rotWithShape="1">
          <a:blip r:embed="rId4" cstate="print">
            <a:alphaModFix/>
          </a:blip>
          <a:srcRect/>
          <a:stretch/>
        </p:blipFill>
        <p:spPr>
          <a:xfrm>
            <a:off x="43333" y="0"/>
            <a:ext cx="656800" cy="656800"/>
          </a:xfrm>
          <a:prstGeom prst="rect">
            <a:avLst/>
          </a:prstGeom>
          <a:noFill/>
          <a:ln>
            <a:noFill/>
          </a:ln>
        </p:spPr>
      </p:pic>
      <p:sp>
        <p:nvSpPr>
          <p:cNvPr id="36" name="Google Shape;59;p1"/>
          <p:cNvSpPr txBox="1"/>
          <p:nvPr/>
        </p:nvSpPr>
        <p:spPr>
          <a:xfrm>
            <a:off x="1" y="694336"/>
            <a:ext cx="3851564" cy="338800"/>
          </a:xfrm>
          <a:prstGeom prst="rect">
            <a:avLst/>
          </a:prstGeom>
          <a:noFill/>
          <a:ln>
            <a:noFill/>
          </a:ln>
        </p:spPr>
        <p:txBody>
          <a:bodyPr spcFirstLastPara="1" wrap="square" lIns="91433" tIns="45700" rIns="91433" bIns="45700" anchor="t" anchorCtr="0">
            <a:noAutofit/>
          </a:bodyPr>
          <a:lstStyle/>
          <a:p>
            <a:pPr>
              <a:spcBef>
                <a:spcPts val="0"/>
              </a:spcBef>
              <a:spcAft>
                <a:spcPts val="0"/>
              </a:spcAft>
              <a:buClr>
                <a:srgbClr val="2F5496"/>
              </a:buClr>
              <a:buSzPts val="1200"/>
            </a:pPr>
            <a:r>
              <a:rPr lang="en" sz="1333" b="1" dirty="0">
                <a:solidFill>
                  <a:srgbClr val="2F5496"/>
                </a:solidFill>
                <a:latin typeface="Book Antiqua" panose="02040602050305030304" pitchFamily="18" charset="0"/>
                <a:ea typeface="Times New Roman"/>
                <a:cs typeface="Times New Roman"/>
                <a:sym typeface="Times New Roman"/>
              </a:rPr>
              <a:t>Introduction</a:t>
            </a:r>
          </a:p>
        </p:txBody>
      </p:sp>
      <p:sp>
        <p:nvSpPr>
          <p:cNvPr id="39" name="Google Shape;73;p1"/>
          <p:cNvSpPr txBox="1"/>
          <p:nvPr/>
        </p:nvSpPr>
        <p:spPr>
          <a:xfrm>
            <a:off x="71529" y="2968685"/>
            <a:ext cx="3780035" cy="1169511"/>
          </a:xfrm>
          <a:prstGeom prst="rect">
            <a:avLst/>
          </a:prstGeom>
          <a:noFill/>
          <a:ln>
            <a:noFill/>
          </a:ln>
        </p:spPr>
        <p:txBody>
          <a:bodyPr spcFirstLastPara="1" wrap="square" lIns="121900" tIns="121900" rIns="121900" bIns="121900" anchor="t" anchorCtr="0">
            <a:spAutoFit/>
          </a:bodyPr>
          <a:lstStyle/>
          <a:p>
            <a:pPr marL="476239" indent="-247644" algn="just">
              <a:buClr>
                <a:schemeClr val="dk1"/>
              </a:buClr>
              <a:buSzPts val="900"/>
              <a:buFont typeface="Times New Roman"/>
              <a:buChar char="•"/>
            </a:pPr>
            <a:r>
              <a:rPr lang="en-GB" sz="1200" dirty="0">
                <a:latin typeface="Book Antiqua" panose="02040602050305030304" pitchFamily="18" charset="0"/>
              </a:rPr>
              <a:t>To make the mobile network more software driven, virtualized, flexible, intelligent and energy efficient</a:t>
            </a:r>
            <a:r>
              <a:rPr lang="en-US" sz="1200" dirty="0">
                <a:latin typeface="Book Antiqua" panose="02040602050305030304" pitchFamily="18" charset="0"/>
              </a:rPr>
              <a:t>. </a:t>
            </a:r>
          </a:p>
          <a:p>
            <a:pPr marL="476239" indent="-247644" algn="just">
              <a:buClr>
                <a:schemeClr val="dk1"/>
              </a:buClr>
              <a:buSzPts val="900"/>
              <a:buFont typeface="Times New Roman"/>
              <a:buChar char="•"/>
            </a:pPr>
            <a:r>
              <a:rPr lang="en-GB" sz="1200" dirty="0">
                <a:latin typeface="Book Antiqua" panose="02040602050305030304" pitchFamily="18" charset="0"/>
              </a:rPr>
              <a:t>To make the network cost efficient and reliable.</a:t>
            </a:r>
            <a:endParaRPr lang="en-US" sz="1200" dirty="0">
              <a:latin typeface="Book Antiqua" panose="02040602050305030304" pitchFamily="18" charset="0"/>
              <a:sym typeface="Times New Roman"/>
            </a:endParaRPr>
          </a:p>
        </p:txBody>
      </p:sp>
      <p:sp>
        <p:nvSpPr>
          <p:cNvPr id="2" name="Google Shape;74;p1">
            <a:extLst>
              <a:ext uri="{FF2B5EF4-FFF2-40B4-BE49-F238E27FC236}">
                <a16:creationId xmlns:a16="http://schemas.microsoft.com/office/drawing/2014/main" id="{9FA3DCC3-6A00-3A7A-CA9B-6EDE369B1D6D}"/>
              </a:ext>
            </a:extLst>
          </p:cNvPr>
          <p:cNvSpPr txBox="1"/>
          <p:nvPr/>
        </p:nvSpPr>
        <p:spPr>
          <a:xfrm>
            <a:off x="-17158" y="667226"/>
            <a:ext cx="3985961" cy="1908174"/>
          </a:xfrm>
          <a:prstGeom prst="rect">
            <a:avLst/>
          </a:prstGeom>
          <a:noFill/>
          <a:ln>
            <a:noFill/>
          </a:ln>
        </p:spPr>
        <p:txBody>
          <a:bodyPr spcFirstLastPara="1" wrap="square" lIns="121900" tIns="121900" rIns="121900" bIns="121900" anchor="t" anchorCtr="0">
            <a:spAutoFit/>
          </a:bodyPr>
          <a:lstStyle/>
          <a:p>
            <a:endParaRPr lang="en" sz="1200" dirty="0">
              <a:solidFill>
                <a:schemeClr val="dk1"/>
              </a:solidFill>
              <a:latin typeface="Book Antiqua" panose="02040602050305030304" pitchFamily="18" charset="0"/>
              <a:ea typeface="Times New Roman"/>
              <a:cs typeface="Times New Roman"/>
              <a:sym typeface="Times New Roman"/>
            </a:endParaRPr>
          </a:p>
          <a:p>
            <a:pPr algn="just"/>
            <a:r>
              <a:rPr lang="en-GB" sz="1200" dirty="0">
                <a:latin typeface="Book Antiqua" panose="02040602050305030304" pitchFamily="18" charset="0"/>
              </a:rPr>
              <a:t>Open Radio Access Network(O-RAN) is being considered as the most viable solution for next generation RAN. The advent of O-RAN is a step towards the software oriented infrastructure which enables the network to behave differently according to the QoS requirement of the processed application. It creates a chance for the small vendors to start their own services and to increase their market revenue</a:t>
            </a:r>
            <a:endParaRPr lang="en-IN" sz="1200" dirty="0">
              <a:latin typeface="Book Antiqua" panose="02040602050305030304" pitchFamily="18" charset="0"/>
              <a:sym typeface="Times New Roman"/>
            </a:endParaRPr>
          </a:p>
        </p:txBody>
      </p:sp>
      <p:sp>
        <p:nvSpPr>
          <p:cNvPr id="16" name="Google Shape;63;p1">
            <a:extLst>
              <a:ext uri="{FF2B5EF4-FFF2-40B4-BE49-F238E27FC236}">
                <a16:creationId xmlns:a16="http://schemas.microsoft.com/office/drawing/2014/main" id="{28F7AE1A-2588-9A10-BF20-A63EFB0F503F}"/>
              </a:ext>
            </a:extLst>
          </p:cNvPr>
          <p:cNvSpPr/>
          <p:nvPr/>
        </p:nvSpPr>
        <p:spPr>
          <a:xfrm>
            <a:off x="8967381" y="4017817"/>
            <a:ext cx="3121699" cy="2840183"/>
          </a:xfrm>
          <a:prstGeom prst="rect">
            <a:avLst/>
          </a:prstGeom>
          <a:solidFill>
            <a:srgbClr val="FFFFFF"/>
          </a:solidFill>
          <a:ln>
            <a:noFill/>
          </a:ln>
        </p:spPr>
        <p:txBody>
          <a:bodyPr spcFirstLastPara="1" wrap="square" lIns="91433" tIns="45700" rIns="91433" bIns="45700" anchor="ctr" anchorCtr="0">
            <a:noAutofit/>
          </a:bodyPr>
          <a:lstStyle/>
          <a:p>
            <a:pPr algn="ctr">
              <a:spcBef>
                <a:spcPts val="0"/>
              </a:spcBef>
              <a:spcAft>
                <a:spcPts val="0"/>
              </a:spcAft>
              <a:buClr>
                <a:schemeClr val="dk1"/>
              </a:buClr>
              <a:buSzPts val="1100"/>
            </a:pPr>
            <a:endParaRPr lang="en-IN">
              <a:solidFill>
                <a:srgbClr val="FFFFFF"/>
              </a:solidFill>
              <a:latin typeface="Trebuchet MS"/>
              <a:ea typeface="Trebuchet MS"/>
              <a:cs typeface="Trebuchet MS"/>
              <a:sym typeface="Trebuchet MS"/>
            </a:endParaRPr>
          </a:p>
        </p:txBody>
      </p:sp>
      <p:sp>
        <p:nvSpPr>
          <p:cNvPr id="17" name="Google Shape;81;p1">
            <a:extLst>
              <a:ext uri="{FF2B5EF4-FFF2-40B4-BE49-F238E27FC236}">
                <a16:creationId xmlns:a16="http://schemas.microsoft.com/office/drawing/2014/main" id="{10CA6E8D-42A4-DBC3-700C-292AD01F796B}"/>
              </a:ext>
            </a:extLst>
          </p:cNvPr>
          <p:cNvSpPr txBox="1"/>
          <p:nvPr/>
        </p:nvSpPr>
        <p:spPr>
          <a:xfrm>
            <a:off x="9032591" y="4026656"/>
            <a:ext cx="1250179" cy="4513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b="1" dirty="0">
                <a:solidFill>
                  <a:srgbClr val="2F5496"/>
                </a:solidFill>
                <a:latin typeface="Book Antiqua" panose="02040602050305030304" pitchFamily="18" charset="0"/>
                <a:ea typeface="Times New Roman"/>
                <a:cs typeface="Times New Roman"/>
                <a:sym typeface="Times New Roman"/>
              </a:rPr>
              <a:t>Conclusion</a:t>
            </a:r>
            <a:endParaRPr sz="1333" b="1" dirty="0">
              <a:solidFill>
                <a:srgbClr val="2F5496"/>
              </a:solidFill>
              <a:latin typeface="Book Antiqua" panose="02040602050305030304" pitchFamily="18" charset="0"/>
              <a:ea typeface="Times New Roman"/>
              <a:cs typeface="Times New Roman"/>
              <a:sym typeface="Times New Roman"/>
            </a:endParaRPr>
          </a:p>
        </p:txBody>
      </p:sp>
      <p:sp>
        <p:nvSpPr>
          <p:cNvPr id="18" name="TextBox 17">
            <a:extLst>
              <a:ext uri="{FF2B5EF4-FFF2-40B4-BE49-F238E27FC236}">
                <a16:creationId xmlns:a16="http://schemas.microsoft.com/office/drawing/2014/main" id="{688C164B-3D6C-8040-B51E-26123D6C1F13}"/>
              </a:ext>
            </a:extLst>
          </p:cNvPr>
          <p:cNvSpPr txBox="1"/>
          <p:nvPr/>
        </p:nvSpPr>
        <p:spPr>
          <a:xfrm>
            <a:off x="9000923" y="4371242"/>
            <a:ext cx="3008988" cy="2123658"/>
          </a:xfrm>
          <a:prstGeom prst="rect">
            <a:avLst/>
          </a:prstGeom>
          <a:noFill/>
        </p:spPr>
        <p:txBody>
          <a:bodyPr wrap="square" rtlCol="0">
            <a:spAutoFit/>
          </a:bodyPr>
          <a:lstStyle/>
          <a:p>
            <a:pPr algn="just"/>
            <a:r>
              <a:rPr lang="en-GB" sz="1200" dirty="0">
                <a:latin typeface="Book Antiqua" panose="02040602050305030304" pitchFamily="18" charset="0"/>
              </a:rPr>
              <a:t>Modern applications require a flexible network which leads to the emergence of building up a standard open interface enabled by AI based network function virtualization.</a:t>
            </a:r>
            <a:r>
              <a:rPr lang="en-GB" sz="1200" dirty="0"/>
              <a:t> </a:t>
            </a:r>
            <a:r>
              <a:rPr lang="en-GB" sz="1200" dirty="0">
                <a:latin typeface="Book Antiqua" panose="02040602050305030304" pitchFamily="18" charset="0"/>
              </a:rPr>
              <a:t>The architecture given in this work is a step towards software oriented network.</a:t>
            </a:r>
            <a:r>
              <a:rPr lang="en-GB" sz="1200" dirty="0"/>
              <a:t> </a:t>
            </a:r>
            <a:r>
              <a:rPr lang="en-GB" sz="1200" dirty="0">
                <a:latin typeface="Book Antiqua" panose="02040602050305030304" pitchFamily="18" charset="0"/>
              </a:rPr>
              <a:t>The co-existence of variety of applications require flexible, application oriented and adaptive network which are difficult to support on the existing infrastructure. </a:t>
            </a:r>
            <a:endParaRPr lang="en-IN" sz="1200" dirty="0">
              <a:latin typeface="Book Antiqua" panose="02040602050305030304" pitchFamily="18" charset="0"/>
            </a:endParaRPr>
          </a:p>
        </p:txBody>
      </p:sp>
      <p:sp>
        <p:nvSpPr>
          <p:cNvPr id="23" name="Google Shape;54;p1">
            <a:extLst>
              <a:ext uri="{FF2B5EF4-FFF2-40B4-BE49-F238E27FC236}">
                <a16:creationId xmlns:a16="http://schemas.microsoft.com/office/drawing/2014/main" id="{354D9119-E603-C2E5-A3D9-9DD24A6ABD21}"/>
              </a:ext>
            </a:extLst>
          </p:cNvPr>
          <p:cNvSpPr/>
          <p:nvPr/>
        </p:nvSpPr>
        <p:spPr>
          <a:xfrm>
            <a:off x="8998775" y="752124"/>
            <a:ext cx="3121696" cy="3158817"/>
          </a:xfrm>
          <a:prstGeom prst="rect">
            <a:avLst/>
          </a:prstGeom>
          <a:solidFill>
            <a:srgbClr val="FFFFFF"/>
          </a:solidFill>
          <a:ln>
            <a:noFill/>
          </a:ln>
        </p:spPr>
        <p:txBody>
          <a:bodyPr spcFirstLastPara="1" wrap="square" lIns="91433" tIns="45700" rIns="91433" bIns="45700" anchor="ctr" anchorCtr="0">
            <a:noAutofit/>
          </a:bodyPr>
          <a:lstStyle/>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chemeClr val="dk1"/>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p:txBody>
      </p:sp>
      <p:sp>
        <p:nvSpPr>
          <p:cNvPr id="24" name="Google Shape;71;p1">
            <a:extLst>
              <a:ext uri="{FF2B5EF4-FFF2-40B4-BE49-F238E27FC236}">
                <a16:creationId xmlns:a16="http://schemas.microsoft.com/office/drawing/2014/main" id="{54CC177A-0147-C6BF-7686-87BFB6C1E3B4}"/>
              </a:ext>
            </a:extLst>
          </p:cNvPr>
          <p:cNvSpPr txBox="1"/>
          <p:nvPr/>
        </p:nvSpPr>
        <p:spPr>
          <a:xfrm>
            <a:off x="8940799" y="700586"/>
            <a:ext cx="3507460" cy="273289"/>
          </a:xfrm>
          <a:prstGeom prst="rect">
            <a:avLst/>
          </a:prstGeom>
          <a:noFill/>
          <a:ln>
            <a:noFill/>
          </a:ln>
        </p:spPr>
        <p:txBody>
          <a:bodyPr spcFirstLastPara="1" wrap="square" lIns="121900" tIns="121900" rIns="121900" bIns="121900" anchor="t" anchorCtr="0">
            <a:noAutofit/>
          </a:bodyPr>
          <a:lstStyle/>
          <a:p>
            <a:pPr>
              <a:spcBef>
                <a:spcPts val="0"/>
              </a:spcBef>
              <a:spcAft>
                <a:spcPts val="0"/>
              </a:spcAft>
              <a:buClr>
                <a:schemeClr val="dk1"/>
              </a:buClr>
              <a:buSzPts val="1100"/>
            </a:pPr>
            <a:r>
              <a:rPr lang="en-IN" sz="1333" b="1" dirty="0">
                <a:solidFill>
                  <a:srgbClr val="2F5496"/>
                </a:solidFill>
                <a:latin typeface="Book Antiqua" panose="02040602050305030304" pitchFamily="18" charset="0"/>
                <a:ea typeface="Times New Roman"/>
                <a:cs typeface="Times New Roman"/>
                <a:sym typeface="Times New Roman"/>
              </a:rPr>
              <a:t>Results </a:t>
            </a:r>
            <a:endParaRPr sz="1333" b="1" dirty="0">
              <a:solidFill>
                <a:srgbClr val="2F5496"/>
              </a:solidFill>
              <a:latin typeface="Book Antiqua" panose="02040602050305030304" pitchFamily="18" charset="0"/>
              <a:ea typeface="Times New Roman"/>
              <a:cs typeface="Times New Roman"/>
              <a:sym typeface="Times New Roman"/>
            </a:endParaRPr>
          </a:p>
        </p:txBody>
      </p:sp>
      <p:sp>
        <p:nvSpPr>
          <p:cNvPr id="26" name="TextBox 25">
            <a:extLst>
              <a:ext uri="{FF2B5EF4-FFF2-40B4-BE49-F238E27FC236}">
                <a16:creationId xmlns:a16="http://schemas.microsoft.com/office/drawing/2014/main" id="{A3693FC2-9C6C-B8DF-BDDA-413B26BBC755}"/>
              </a:ext>
            </a:extLst>
          </p:cNvPr>
          <p:cNvSpPr txBox="1"/>
          <p:nvPr/>
        </p:nvSpPr>
        <p:spPr>
          <a:xfrm>
            <a:off x="8999941" y="3350469"/>
            <a:ext cx="3104379" cy="276999"/>
          </a:xfrm>
          <a:prstGeom prst="rect">
            <a:avLst/>
          </a:prstGeom>
          <a:noFill/>
        </p:spPr>
        <p:txBody>
          <a:bodyPr wrap="square" rtlCol="0">
            <a:spAutoFit/>
          </a:bodyPr>
          <a:lstStyle/>
          <a:p>
            <a:pPr algn="ctr"/>
            <a:r>
              <a:rPr lang="en-US" sz="1200" dirty="0">
                <a:latin typeface="Book Antiqua" panose="02040602050305030304" pitchFamily="18" charset="0"/>
              </a:rPr>
              <a:t>Fig 3.Revenue Forecast of O-RAN</a:t>
            </a:r>
            <a:endParaRPr lang="en-IN" sz="1200" dirty="0">
              <a:latin typeface="Book Antiqua" panose="02040602050305030304" pitchFamily="18" charset="0"/>
            </a:endParaRPr>
          </a:p>
        </p:txBody>
      </p:sp>
      <p:sp>
        <p:nvSpPr>
          <p:cNvPr id="38" name="TextBox 37">
            <a:extLst>
              <a:ext uri="{FF2B5EF4-FFF2-40B4-BE49-F238E27FC236}">
                <a16:creationId xmlns:a16="http://schemas.microsoft.com/office/drawing/2014/main" id="{0EF951AE-BF7C-D4DC-8828-A5E0EB4B7300}"/>
              </a:ext>
            </a:extLst>
          </p:cNvPr>
          <p:cNvSpPr txBox="1"/>
          <p:nvPr/>
        </p:nvSpPr>
        <p:spPr>
          <a:xfrm>
            <a:off x="4116864" y="6108778"/>
            <a:ext cx="2312141" cy="461665"/>
          </a:xfrm>
          <a:prstGeom prst="rect">
            <a:avLst/>
          </a:prstGeom>
          <a:noFill/>
        </p:spPr>
        <p:txBody>
          <a:bodyPr wrap="square" rtlCol="0">
            <a:spAutoFit/>
          </a:bodyPr>
          <a:lstStyle/>
          <a:p>
            <a:pPr algn="ctr"/>
            <a:r>
              <a:rPr lang="en-US" sz="1200" dirty="0">
                <a:latin typeface="Book Antiqua" panose="02040602050305030304" pitchFamily="18" charset="0"/>
              </a:rPr>
              <a:t>Fig. One way to make RAN slice-aware is via a Slice-ID.</a:t>
            </a:r>
            <a:endParaRPr lang="en-IN" sz="1200" dirty="0">
              <a:latin typeface="Book Antiqua" panose="02040602050305030304" pitchFamily="18" charset="0"/>
            </a:endParaRPr>
          </a:p>
        </p:txBody>
      </p:sp>
      <p:sp>
        <p:nvSpPr>
          <p:cNvPr id="41" name="TextBox 40">
            <a:extLst>
              <a:ext uri="{FF2B5EF4-FFF2-40B4-BE49-F238E27FC236}">
                <a16:creationId xmlns:a16="http://schemas.microsoft.com/office/drawing/2014/main" id="{32914AC4-0C5F-F175-B4AA-CD1B4E79E4F3}"/>
              </a:ext>
            </a:extLst>
          </p:cNvPr>
          <p:cNvSpPr txBox="1"/>
          <p:nvPr/>
        </p:nvSpPr>
        <p:spPr>
          <a:xfrm>
            <a:off x="-21132" y="4449383"/>
            <a:ext cx="2641600" cy="297454"/>
          </a:xfrm>
          <a:prstGeom prst="rect">
            <a:avLst/>
          </a:prstGeom>
          <a:noFill/>
        </p:spPr>
        <p:txBody>
          <a:bodyPr wrap="square" rtlCol="0">
            <a:spAutoFit/>
          </a:bodyPr>
          <a:lstStyle/>
          <a:p>
            <a:r>
              <a:rPr lang="en-IN" sz="1333" b="1" dirty="0">
                <a:solidFill>
                  <a:srgbClr val="2F5496"/>
                </a:solidFill>
                <a:latin typeface="Book Antiqua" panose="02040602050305030304" pitchFamily="18" charset="0"/>
                <a:ea typeface="Times New Roman"/>
                <a:cs typeface="Times New Roman"/>
                <a:sym typeface="Times New Roman"/>
              </a:rPr>
              <a:t>Requirements</a:t>
            </a:r>
            <a:endParaRPr lang="en-IN" sz="1333" dirty="0"/>
          </a:p>
        </p:txBody>
      </p:sp>
      <p:sp>
        <p:nvSpPr>
          <p:cNvPr id="42" name="TextBox 41">
            <a:extLst>
              <a:ext uri="{FF2B5EF4-FFF2-40B4-BE49-F238E27FC236}">
                <a16:creationId xmlns:a16="http://schemas.microsoft.com/office/drawing/2014/main" id="{0177BA47-DDB4-516F-5438-600F82E49CE9}"/>
              </a:ext>
            </a:extLst>
          </p:cNvPr>
          <p:cNvSpPr txBox="1"/>
          <p:nvPr/>
        </p:nvSpPr>
        <p:spPr>
          <a:xfrm>
            <a:off x="1" y="4695745"/>
            <a:ext cx="4045335" cy="1015663"/>
          </a:xfrm>
          <a:prstGeom prst="rect">
            <a:avLst/>
          </a:prstGeom>
          <a:noFill/>
        </p:spPr>
        <p:txBody>
          <a:bodyPr wrap="square" rtlCol="0">
            <a:spAutoFit/>
          </a:bodyPr>
          <a:lstStyle/>
          <a:p>
            <a:pPr marL="228594" indent="-228594">
              <a:buFont typeface="Wingdings" panose="05000000000000000000" pitchFamily="2" charset="2"/>
              <a:buChar char="q"/>
            </a:pPr>
            <a:r>
              <a:rPr lang="en-GB" sz="1200" dirty="0">
                <a:latin typeface="Book Antiqua" panose="02040602050305030304" pitchFamily="18" charset="0"/>
              </a:rPr>
              <a:t>Disaggregation enables each unit to perform specific functions and thus, adds flexibility in the network.</a:t>
            </a:r>
            <a:endParaRPr lang="en-US" sz="1200" dirty="0">
              <a:latin typeface="Book Antiqua" panose="02040602050305030304" pitchFamily="18" charset="0"/>
            </a:endParaRPr>
          </a:p>
          <a:p>
            <a:pPr marL="228594" indent="-228594">
              <a:buFont typeface="Wingdings" panose="05000000000000000000" pitchFamily="2" charset="2"/>
              <a:buChar char="q"/>
            </a:pPr>
            <a:r>
              <a:rPr lang="en-GB" sz="1200" dirty="0">
                <a:latin typeface="Book Antiqua" panose="02040602050305030304" pitchFamily="18" charset="0"/>
              </a:rPr>
              <a:t>Responsible for signal amplification and regeneration </a:t>
            </a:r>
            <a:r>
              <a:rPr lang="en-US" sz="1200" dirty="0">
                <a:latin typeface="Book Antiqua" panose="02040602050305030304" pitchFamily="18" charset="0"/>
              </a:rPr>
              <a:t>Support mechanisms for traffic differentiation.</a:t>
            </a:r>
          </a:p>
          <a:p>
            <a:pPr marL="228594" indent="-228594"/>
            <a:endParaRPr lang="en-US" sz="1200" dirty="0">
              <a:latin typeface="Book Antiqua" panose="02040602050305030304" pitchFamily="18" charset="0"/>
            </a:endParaRPr>
          </a:p>
        </p:txBody>
      </p:sp>
      <p:sp>
        <p:nvSpPr>
          <p:cNvPr id="43" name="TextBox 42">
            <a:extLst>
              <a:ext uri="{FF2B5EF4-FFF2-40B4-BE49-F238E27FC236}">
                <a16:creationId xmlns:a16="http://schemas.microsoft.com/office/drawing/2014/main" id="{C4D8EFD2-2BCF-7AF4-456D-F6928C79E9E9}"/>
              </a:ext>
            </a:extLst>
          </p:cNvPr>
          <p:cNvSpPr txBox="1"/>
          <p:nvPr/>
        </p:nvSpPr>
        <p:spPr>
          <a:xfrm>
            <a:off x="0" y="5747154"/>
            <a:ext cx="3990109" cy="1241237"/>
          </a:xfrm>
          <a:prstGeom prst="rect">
            <a:avLst/>
          </a:prstGeom>
          <a:noFill/>
        </p:spPr>
        <p:txBody>
          <a:bodyPr wrap="square" rtlCol="0">
            <a:spAutoFit/>
          </a:bodyPr>
          <a:lstStyle/>
          <a:p>
            <a:r>
              <a:rPr lang="en-IN" sz="1333" b="1" dirty="0">
                <a:solidFill>
                  <a:srgbClr val="2F5496"/>
                </a:solidFill>
                <a:latin typeface="Book Antiqua" panose="02040602050305030304" pitchFamily="18" charset="0"/>
                <a:ea typeface="Times New Roman"/>
                <a:cs typeface="Times New Roman"/>
                <a:sym typeface="Times New Roman"/>
              </a:rPr>
              <a:t> Impact</a:t>
            </a:r>
          </a:p>
          <a:p>
            <a:pPr>
              <a:buFont typeface="Arial" pitchFamily="34" charset="0"/>
              <a:buChar char="•"/>
            </a:pPr>
            <a:r>
              <a:rPr lang="en-US" sz="1200" dirty="0">
                <a:latin typeface="Book Antiqua" panose="02040602050305030304" pitchFamily="18" charset="0"/>
              </a:rPr>
              <a:t>Radio Functions at RU</a:t>
            </a:r>
          </a:p>
          <a:p>
            <a:pPr>
              <a:buFont typeface="Arial" pitchFamily="34" charset="0"/>
              <a:buChar char="•"/>
            </a:pPr>
            <a:r>
              <a:rPr lang="en-US" sz="1200" dirty="0">
                <a:latin typeface="Book Antiqua" panose="02040602050305030304" pitchFamily="18" charset="0"/>
              </a:rPr>
              <a:t>Baseband Processing Function</a:t>
            </a:r>
          </a:p>
          <a:p>
            <a:pPr>
              <a:buFont typeface="Arial" pitchFamily="34" charset="0"/>
              <a:buChar char="•"/>
            </a:pPr>
            <a:r>
              <a:rPr lang="en-US" sz="1200" dirty="0">
                <a:latin typeface="Book Antiqua" panose="02040602050305030304" pitchFamily="18" charset="0"/>
              </a:rPr>
              <a:t>Radio Control Functions</a:t>
            </a:r>
          </a:p>
          <a:p>
            <a:pPr>
              <a:buFont typeface="Arial" pitchFamily="34" charset="0"/>
              <a:buChar char="•"/>
            </a:pPr>
            <a:r>
              <a:rPr lang="en-US" sz="1200" dirty="0">
                <a:latin typeface="Book Antiqua" panose="02040602050305030304" pitchFamily="18" charset="0"/>
              </a:rPr>
              <a:t>Packet Switching Functions</a:t>
            </a:r>
            <a:endParaRPr lang="en-IN" sz="1200" dirty="0">
              <a:latin typeface="Book Antiqua" panose="02040602050305030304" pitchFamily="18" charset="0"/>
              <a:sym typeface="Times New Roman"/>
            </a:endParaRPr>
          </a:p>
          <a:p>
            <a:endParaRPr lang="en-IN" sz="1333" dirty="0"/>
          </a:p>
        </p:txBody>
      </p:sp>
      <p:pic>
        <p:nvPicPr>
          <p:cNvPr id="37" name="Picture 36" descr="Expended-Version-of-Future-RAN.png"/>
          <p:cNvPicPr>
            <a:picLocks noChangeAspect="1"/>
          </p:cNvPicPr>
          <p:nvPr/>
        </p:nvPicPr>
        <p:blipFill>
          <a:blip r:embed="rId5" cstate="print"/>
          <a:stretch>
            <a:fillRect/>
          </a:stretch>
        </p:blipFill>
        <p:spPr>
          <a:xfrm>
            <a:off x="4239380" y="4093304"/>
            <a:ext cx="4600616" cy="2430208"/>
          </a:xfrm>
          <a:prstGeom prst="rect">
            <a:avLst/>
          </a:prstGeom>
        </p:spPr>
      </p:pic>
      <p:pic>
        <p:nvPicPr>
          <p:cNvPr id="40" name="Picture 39" descr="Reference-Architecture-of-O-RAN.png"/>
          <p:cNvPicPr>
            <a:picLocks noChangeAspect="1"/>
          </p:cNvPicPr>
          <p:nvPr/>
        </p:nvPicPr>
        <p:blipFill>
          <a:blip r:embed="rId6" cstate="print"/>
          <a:stretch>
            <a:fillRect/>
          </a:stretch>
        </p:blipFill>
        <p:spPr>
          <a:xfrm>
            <a:off x="4619390" y="1013363"/>
            <a:ext cx="3892509" cy="2319647"/>
          </a:xfrm>
          <a:prstGeom prst="rect">
            <a:avLst/>
          </a:prstGeom>
        </p:spPr>
      </p:pic>
      <p:sp>
        <p:nvSpPr>
          <p:cNvPr id="30" name="TextBox 29"/>
          <p:cNvSpPr txBox="1"/>
          <p:nvPr/>
        </p:nvSpPr>
        <p:spPr>
          <a:xfrm>
            <a:off x="4378037" y="6550225"/>
            <a:ext cx="4330535" cy="276999"/>
          </a:xfrm>
          <a:prstGeom prst="rect">
            <a:avLst/>
          </a:prstGeom>
          <a:noFill/>
        </p:spPr>
        <p:txBody>
          <a:bodyPr wrap="square" rtlCol="0">
            <a:spAutoFit/>
          </a:bodyPr>
          <a:lstStyle/>
          <a:p>
            <a:r>
              <a:rPr lang="en-GB" sz="1200" dirty="0">
                <a:latin typeface="Book Antiqua" panose="02040602050305030304" pitchFamily="18" charset="0"/>
              </a:rPr>
              <a:t>                      Fig 2.Expanded version of future RAN</a:t>
            </a:r>
            <a:endParaRPr lang="en-US" sz="1200" dirty="0">
              <a:latin typeface="Book Antiqua" panose="02040602050305030304" pitchFamily="18" charset="0"/>
            </a:endParaRPr>
          </a:p>
        </p:txBody>
      </p:sp>
      <p:sp>
        <p:nvSpPr>
          <p:cNvPr id="44" name="TextBox 43"/>
          <p:cNvSpPr txBox="1"/>
          <p:nvPr/>
        </p:nvSpPr>
        <p:spPr>
          <a:xfrm>
            <a:off x="5525985" y="942109"/>
            <a:ext cx="184731" cy="369332"/>
          </a:xfrm>
          <a:prstGeom prst="rect">
            <a:avLst/>
          </a:prstGeom>
          <a:noFill/>
        </p:spPr>
        <p:txBody>
          <a:bodyPr wrap="none" rtlCol="0">
            <a:spAutoFit/>
          </a:bodyPr>
          <a:lstStyle/>
          <a:p>
            <a:endParaRPr lang="en-US" dirty="0"/>
          </a:p>
        </p:txBody>
      </p:sp>
      <p:sp>
        <p:nvSpPr>
          <p:cNvPr id="45" name="TextBox 44"/>
          <p:cNvSpPr txBox="1"/>
          <p:nvPr/>
        </p:nvSpPr>
        <p:spPr>
          <a:xfrm>
            <a:off x="5256811" y="3483430"/>
            <a:ext cx="2897579" cy="830997"/>
          </a:xfrm>
          <a:prstGeom prst="rect">
            <a:avLst/>
          </a:prstGeom>
          <a:noFill/>
        </p:spPr>
        <p:txBody>
          <a:bodyPr wrap="square" rtlCol="0">
            <a:spAutoFit/>
          </a:bodyPr>
          <a:lstStyle/>
          <a:p>
            <a:r>
              <a:rPr lang="en-US" sz="1200" dirty="0">
                <a:latin typeface="Book Antiqua" panose="02040602050305030304" pitchFamily="18" charset="0"/>
              </a:rPr>
              <a:t>Fig1.Reference Architecture of O-RAN</a:t>
            </a:r>
          </a:p>
          <a:p>
            <a:br>
              <a:rPr lang="en-US" dirty="0"/>
            </a:br>
            <a:endParaRPr lang="en-US" dirty="0"/>
          </a:p>
        </p:txBody>
      </p:sp>
      <p:pic>
        <p:nvPicPr>
          <p:cNvPr id="50" name="Picture 49" descr="download (1).jpg"/>
          <p:cNvPicPr>
            <a:picLocks noChangeAspect="1"/>
          </p:cNvPicPr>
          <p:nvPr/>
        </p:nvPicPr>
        <p:blipFill>
          <a:blip r:embed="rId7" cstate="print"/>
          <a:stretch>
            <a:fillRect/>
          </a:stretch>
        </p:blipFill>
        <p:spPr>
          <a:xfrm>
            <a:off x="9094079" y="1160594"/>
            <a:ext cx="2927560" cy="2053661"/>
          </a:xfrm>
          <a:prstGeom prst="rect">
            <a:avLst/>
          </a:prstGeom>
        </p:spPr>
      </p:pic>
    </p:spTree>
    <p:extLst>
      <p:ext uri="{BB962C8B-B14F-4D97-AF65-F5344CB8AC3E}">
        <p14:creationId xmlns:p14="http://schemas.microsoft.com/office/powerpoint/2010/main" val="3637975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0"/>
            <a:ext cx="12192000" cy="768566"/>
            <a:chOff x="0" y="0"/>
            <a:chExt cx="12192000" cy="768566"/>
          </a:xfrm>
        </p:grpSpPr>
        <p:pic>
          <p:nvPicPr>
            <p:cNvPr id="8" name="Picture 7">
              <a:extLst>
                <a:ext uri="{FF2B5EF4-FFF2-40B4-BE49-F238E27FC236}">
                  <a16:creationId xmlns:a16="http://schemas.microsoft.com/office/drawing/2014/main" id="{A83C6129-B880-4283-9F86-E0E5EDE1D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7923490" y="0"/>
              <a:ext cx="4268510" cy="768566"/>
            </a:xfrm>
            <a:prstGeom prst="rect">
              <a:avLst/>
            </a:prstGeom>
          </p:spPr>
        </p:pic>
        <p:sp>
          <p:nvSpPr>
            <p:cNvPr id="9" name="TextBox 8">
              <a:extLst>
                <a:ext uri="{FF2B5EF4-FFF2-40B4-BE49-F238E27FC236}">
                  <a16:creationId xmlns:a16="http://schemas.microsoft.com/office/drawing/2014/main" id="{006D6685-767A-4FC2-B094-57BC5CE20A65}"/>
                </a:ext>
              </a:extLst>
            </p:cNvPr>
            <p:cNvSpPr txBox="1"/>
            <p:nvPr/>
          </p:nvSpPr>
          <p:spPr>
            <a:xfrm>
              <a:off x="0" y="148765"/>
              <a:ext cx="8516214" cy="430887"/>
            </a:xfrm>
            <a:prstGeom prst="rect">
              <a:avLst/>
            </a:prstGeom>
            <a:noFill/>
          </p:spPr>
          <p:txBody>
            <a:bodyPr wrap="square" rtlCol="0">
              <a:spAutoFit/>
            </a:bodyPr>
            <a:lstStyle/>
            <a:p>
              <a:r>
                <a:rPr lang="en-IN" sz="2200" b="1" dirty="0">
                  <a:solidFill>
                    <a:srgbClr val="002060"/>
                  </a:solidFill>
                  <a:latin typeface="Book Antiqua" pitchFamily="18" charset="0"/>
                </a:rPr>
                <a:t>Proposed System </a:t>
              </a:r>
              <a:r>
                <a:rPr lang="en-IN" sz="2200" b="1" dirty="0">
                  <a:solidFill>
                    <a:srgbClr val="002060"/>
                  </a:solidFill>
                  <a:latin typeface="Century Gothic" panose="020B0502020202020204" pitchFamily="34" charset="0"/>
                </a:rPr>
                <a:t> </a:t>
              </a:r>
            </a:p>
          </p:txBody>
        </p:sp>
        <p:cxnSp>
          <p:nvCxnSpPr>
            <p:cNvPr id="10" name="Straight Connector 9">
              <a:extLst>
                <a:ext uri="{FF2B5EF4-FFF2-40B4-BE49-F238E27FC236}">
                  <a16:creationId xmlns:a16="http://schemas.microsoft.com/office/drawing/2014/main" id="{476F1AED-65B6-46B2-BCB2-B3D7DF0EDAA9}"/>
                </a:ext>
              </a:extLst>
            </p:cNvPr>
            <p:cNvCxnSpPr/>
            <p:nvPr/>
          </p:nvCxnSpPr>
          <p:spPr>
            <a:xfrm>
              <a:off x="33815" y="652740"/>
              <a:ext cx="11993077" cy="20318"/>
            </a:xfrm>
            <a:prstGeom prst="line">
              <a:avLst/>
            </a:prstGeom>
            <a:ln w="31750" cmpd="sng">
              <a:solidFill>
                <a:srgbClr val="E4948A"/>
              </a:solidFill>
            </a:ln>
          </p:spPr>
          <p:style>
            <a:lnRef idx="1">
              <a:schemeClr val="accent6"/>
            </a:lnRef>
            <a:fillRef idx="0">
              <a:schemeClr val="accent6"/>
            </a:fillRef>
            <a:effectRef idx="0">
              <a:schemeClr val="accent6"/>
            </a:effectRef>
            <a:fontRef idx="minor">
              <a:schemeClr val="tx1"/>
            </a:fontRef>
          </p:style>
        </p:cxnSp>
      </p:grpSp>
      <p:pic>
        <p:nvPicPr>
          <p:cNvPr id="4" name="Picture 3">
            <a:extLst>
              <a:ext uri="{FF2B5EF4-FFF2-40B4-BE49-F238E27FC236}">
                <a16:creationId xmlns:a16="http://schemas.microsoft.com/office/drawing/2014/main" id="{A2575D41-BC44-E9E8-6897-4076BD907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110" y="1059282"/>
            <a:ext cx="8316486" cy="4353533"/>
          </a:xfrm>
          <a:prstGeom prst="rect">
            <a:avLst/>
          </a:prstGeom>
        </p:spPr>
      </p:pic>
      <p:sp>
        <p:nvSpPr>
          <p:cNvPr id="2" name="TextBox 1">
            <a:extLst>
              <a:ext uri="{FF2B5EF4-FFF2-40B4-BE49-F238E27FC236}">
                <a16:creationId xmlns:a16="http://schemas.microsoft.com/office/drawing/2014/main" id="{9590CD9C-F556-49EB-8E29-8B4F2DBE56A4}"/>
              </a:ext>
            </a:extLst>
          </p:cNvPr>
          <p:cNvSpPr txBox="1"/>
          <p:nvPr/>
        </p:nvSpPr>
        <p:spPr>
          <a:xfrm>
            <a:off x="2795895" y="5317307"/>
            <a:ext cx="6975523" cy="738664"/>
          </a:xfrm>
          <a:prstGeom prst="rect">
            <a:avLst/>
          </a:prstGeom>
          <a:noFill/>
        </p:spPr>
        <p:txBody>
          <a:bodyPr wrap="square" rtlCol="0">
            <a:spAutoFit/>
          </a:bodyPr>
          <a:lstStyle/>
          <a:p>
            <a:pPr algn="l"/>
            <a:endParaRPr lang="en-IN" dirty="0"/>
          </a:p>
          <a:p>
            <a:pPr algn="l"/>
            <a:r>
              <a:rPr lang="en-IN" sz="2400" dirty="0">
                <a:latin typeface="Book Antiqua" panose="02040602050305030304" pitchFamily="18" charset="0"/>
              </a:rPr>
              <a:t>Dynamic RAN Slicing Environment in 5G</a:t>
            </a:r>
            <a:endParaRPr lang="en-US" sz="2400" dirty="0">
              <a:latin typeface="Book Antiqua" panose="02040602050305030304" pitchFamily="18" charset="0"/>
            </a:endParaRPr>
          </a:p>
        </p:txBody>
      </p:sp>
    </p:spTree>
    <p:extLst>
      <p:ext uri="{BB962C8B-B14F-4D97-AF65-F5344CB8AC3E}">
        <p14:creationId xmlns:p14="http://schemas.microsoft.com/office/powerpoint/2010/main" val="368995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0"/>
            <a:ext cx="12192000" cy="768566"/>
            <a:chOff x="0" y="0"/>
            <a:chExt cx="12192000" cy="768566"/>
          </a:xfrm>
        </p:grpSpPr>
        <p:pic>
          <p:nvPicPr>
            <p:cNvPr id="8" name="Picture 7">
              <a:extLst>
                <a:ext uri="{FF2B5EF4-FFF2-40B4-BE49-F238E27FC236}">
                  <a16:creationId xmlns:a16="http://schemas.microsoft.com/office/drawing/2014/main" id="{A83C6129-B880-4283-9F86-E0E5EDE1D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7923490" y="0"/>
              <a:ext cx="4268510" cy="768566"/>
            </a:xfrm>
            <a:prstGeom prst="rect">
              <a:avLst/>
            </a:prstGeom>
          </p:spPr>
        </p:pic>
        <p:sp>
          <p:nvSpPr>
            <p:cNvPr id="9" name="TextBox 8">
              <a:extLst>
                <a:ext uri="{FF2B5EF4-FFF2-40B4-BE49-F238E27FC236}">
                  <a16:creationId xmlns:a16="http://schemas.microsoft.com/office/drawing/2014/main" id="{006D6685-767A-4FC2-B094-57BC5CE20A65}"/>
                </a:ext>
              </a:extLst>
            </p:cNvPr>
            <p:cNvSpPr txBox="1"/>
            <p:nvPr/>
          </p:nvSpPr>
          <p:spPr>
            <a:xfrm>
              <a:off x="0" y="148765"/>
              <a:ext cx="8516214" cy="430887"/>
            </a:xfrm>
            <a:prstGeom prst="rect">
              <a:avLst/>
            </a:prstGeom>
            <a:noFill/>
          </p:spPr>
          <p:txBody>
            <a:bodyPr wrap="square" rtlCol="0">
              <a:spAutoFit/>
            </a:bodyPr>
            <a:lstStyle/>
            <a:p>
              <a:r>
                <a:rPr lang="en-IN" sz="2200" b="1" dirty="0">
                  <a:solidFill>
                    <a:srgbClr val="002060"/>
                  </a:solidFill>
                  <a:latin typeface="Book Antiqua" pitchFamily="18" charset="0"/>
                </a:rPr>
                <a:t>Functional and Non-Functional Requirements</a:t>
              </a:r>
              <a:r>
                <a:rPr lang="en-IN" sz="2200" b="1" dirty="0">
                  <a:solidFill>
                    <a:srgbClr val="002060"/>
                  </a:solidFill>
                  <a:latin typeface="Century Gothic" panose="020B0502020202020204" pitchFamily="34" charset="0"/>
                </a:rPr>
                <a:t> </a:t>
              </a:r>
            </a:p>
          </p:txBody>
        </p:sp>
        <p:cxnSp>
          <p:nvCxnSpPr>
            <p:cNvPr id="10" name="Straight Connector 9">
              <a:extLst>
                <a:ext uri="{FF2B5EF4-FFF2-40B4-BE49-F238E27FC236}">
                  <a16:creationId xmlns:a16="http://schemas.microsoft.com/office/drawing/2014/main" id="{476F1AED-65B6-46B2-BCB2-B3D7DF0EDAA9}"/>
                </a:ext>
              </a:extLst>
            </p:cNvPr>
            <p:cNvCxnSpPr/>
            <p:nvPr/>
          </p:nvCxnSpPr>
          <p:spPr>
            <a:xfrm>
              <a:off x="33815" y="652740"/>
              <a:ext cx="11993077" cy="20318"/>
            </a:xfrm>
            <a:prstGeom prst="line">
              <a:avLst/>
            </a:prstGeom>
            <a:ln w="31750" cmpd="sng">
              <a:solidFill>
                <a:srgbClr val="E4948A"/>
              </a:solidFill>
            </a:ln>
          </p:spPr>
          <p:style>
            <a:lnRef idx="1">
              <a:schemeClr val="accent6"/>
            </a:lnRef>
            <a:fillRef idx="0">
              <a:schemeClr val="accent6"/>
            </a:fillRef>
            <a:effectRef idx="0">
              <a:schemeClr val="accent6"/>
            </a:effectRef>
            <a:fontRef idx="minor">
              <a:schemeClr val="tx1"/>
            </a:fontRef>
          </p:style>
        </p:cxnSp>
      </p:grpSp>
      <p:sp>
        <p:nvSpPr>
          <p:cNvPr id="3" name="TextBox 2">
            <a:extLst>
              <a:ext uri="{FF2B5EF4-FFF2-40B4-BE49-F238E27FC236}">
                <a16:creationId xmlns:a16="http://schemas.microsoft.com/office/drawing/2014/main" id="{3280F198-67B6-FBD5-AE89-A35E88455969}"/>
              </a:ext>
            </a:extLst>
          </p:cNvPr>
          <p:cNvSpPr txBox="1"/>
          <p:nvPr/>
        </p:nvSpPr>
        <p:spPr>
          <a:xfrm>
            <a:off x="549071" y="917331"/>
            <a:ext cx="10889894" cy="3785652"/>
          </a:xfrm>
          <a:prstGeom prst="rect">
            <a:avLst/>
          </a:prstGeom>
          <a:noFill/>
        </p:spPr>
        <p:txBody>
          <a:bodyPr wrap="square">
            <a:spAutoFit/>
          </a:bodyPr>
          <a:lstStyle/>
          <a:p>
            <a:pPr lvl="0"/>
            <a:r>
              <a:rPr lang="en-IN" sz="2400" u="sng" dirty="0">
                <a:latin typeface="Book Antiqua" panose="02040602050305030304" pitchFamily="18" charset="0"/>
                <a:cs typeface="Times New Roman" panose="02020603050405020304" pitchFamily="18" charset="0"/>
              </a:rPr>
              <a:t>Functional requirements</a:t>
            </a:r>
          </a:p>
          <a:p>
            <a:pPr marL="342900" lvl="0" indent="-342900">
              <a:buFont typeface="Arial" panose="020B0604020202020204" pitchFamily="34" charset="0"/>
              <a:buChar char="•"/>
            </a:pPr>
            <a:r>
              <a:rPr lang="en-IN" sz="2400" dirty="0">
                <a:latin typeface="Book Antiqua" panose="02040602050305030304" pitchFamily="18" charset="0"/>
                <a:cs typeface="Times New Roman" panose="02020603050405020304" pitchFamily="18" charset="0"/>
              </a:rPr>
              <a:t>The network shall offer tailored solutions for each slice.</a:t>
            </a:r>
          </a:p>
          <a:p>
            <a:pPr marL="342900" lvl="0" indent="-342900">
              <a:buFont typeface="Arial" panose="020B0604020202020204" pitchFamily="34" charset="0"/>
              <a:buChar char="•"/>
            </a:pPr>
            <a:r>
              <a:rPr lang="en-US" sz="2400" dirty="0">
                <a:latin typeface="Book Antiqua" panose="02040602050305030304" pitchFamily="18" charset="0"/>
                <a:cs typeface="Times New Roman" panose="02020603050405020304" pitchFamily="18" charset="0"/>
              </a:rPr>
              <a:t>The network slices shall be completely isolated from each other.</a:t>
            </a:r>
          </a:p>
          <a:p>
            <a:pPr marL="342900" indent="-342900">
              <a:buFont typeface="Arial" panose="020B0604020202020204" pitchFamily="34" charset="0"/>
              <a:buChar char="•"/>
            </a:pPr>
            <a:r>
              <a:rPr lang="en-IN" sz="2400" dirty="0">
                <a:latin typeface="Book Antiqua" panose="02040602050305030304" pitchFamily="18" charset="0"/>
                <a:cs typeface="Times New Roman" panose="02020603050405020304" pitchFamily="18" charset="0"/>
              </a:rPr>
              <a:t>The network shall get sliced dynamically according to requirements.</a:t>
            </a:r>
          </a:p>
          <a:p>
            <a:endParaRPr lang="en-IN" sz="2400" dirty="0">
              <a:latin typeface="Book Antiqua" panose="02040602050305030304" pitchFamily="18" charset="0"/>
              <a:cs typeface="Times New Roman" panose="02020603050405020304" pitchFamily="18" charset="0"/>
            </a:endParaRPr>
          </a:p>
          <a:p>
            <a:endParaRPr lang="en-IN" sz="2400" dirty="0">
              <a:latin typeface="Book Antiqua" panose="02040602050305030304" pitchFamily="18" charset="0"/>
              <a:cs typeface="Times New Roman" panose="02020603050405020304" pitchFamily="18" charset="0"/>
            </a:endParaRPr>
          </a:p>
          <a:p>
            <a:pPr lvl="0"/>
            <a:r>
              <a:rPr lang="en-IN" sz="2400" u="sng" dirty="0">
                <a:latin typeface="Book Antiqua" panose="02040602050305030304" pitchFamily="18" charset="0"/>
                <a:cs typeface="Times New Roman" panose="02020603050405020304" pitchFamily="18" charset="0"/>
              </a:rPr>
              <a:t>Non-Functional requirements</a:t>
            </a:r>
          </a:p>
          <a:p>
            <a:pPr marL="342900" lvl="0" indent="-342900">
              <a:buFont typeface="Arial" panose="020B0604020202020204" pitchFamily="34" charset="0"/>
              <a:buChar char="•"/>
            </a:pPr>
            <a:r>
              <a:rPr lang="en-IN" sz="2400" dirty="0">
                <a:latin typeface="Book Antiqua" panose="02040602050305030304" pitchFamily="18" charset="0"/>
                <a:cs typeface="Times New Roman" panose="02020603050405020304" pitchFamily="18" charset="0"/>
              </a:rPr>
              <a:t>The network should have latency less than 10ms.</a:t>
            </a:r>
          </a:p>
          <a:p>
            <a:pPr marL="342900" lvl="0" indent="-342900">
              <a:buFont typeface="Arial" panose="020B0604020202020204" pitchFamily="34" charset="0"/>
              <a:buChar char="•"/>
            </a:pPr>
            <a:r>
              <a:rPr lang="en-IN" sz="2400" dirty="0">
                <a:latin typeface="Book Antiqua" panose="02040602050305030304" pitchFamily="18" charset="0"/>
                <a:cs typeface="Times New Roman" panose="02020603050405020304" pitchFamily="18" charset="0"/>
              </a:rPr>
              <a:t>The network should allow a maximum of eight slices</a:t>
            </a:r>
            <a:r>
              <a:rPr lang="en-US" sz="2400" dirty="0">
                <a:latin typeface="Book Antiqua" panose="02040602050305030304" pitchFamily="18" charset="0"/>
                <a:cs typeface="Times New Roman" panose="02020603050405020304" pitchFamily="18" charset="0"/>
              </a:rPr>
              <a:t>.</a:t>
            </a:r>
            <a:endParaRPr lang="en-IN" sz="2400" dirty="0">
              <a:latin typeface="Book Antiqua" panose="02040602050305030304" pitchFamily="18" charset="0"/>
              <a:cs typeface="Times New Roman" panose="02020603050405020304" pitchFamily="18" charset="0"/>
            </a:endParaRPr>
          </a:p>
          <a:p>
            <a:pPr marL="342900" lvl="0" indent="-342900">
              <a:buFont typeface="Arial" panose="020B0604020202020204" pitchFamily="34" charset="0"/>
              <a:buChar char="•"/>
            </a:pPr>
            <a:r>
              <a:rPr lang="en-IN" sz="2400" dirty="0">
                <a:latin typeface="Book Antiqua" panose="02040602050305030304" pitchFamily="18" charset="0"/>
                <a:cs typeface="Times New Roman" panose="02020603050405020304" pitchFamily="18" charset="0"/>
              </a:rPr>
              <a:t>The network should be able to offer data speed more than 1000mbps</a:t>
            </a:r>
            <a:endParaRPr lang="en-US" sz="2400" dirty="0">
              <a:latin typeface="Book Antiqua" panose="02040602050305030304" pitchFamily="18" charset="0"/>
              <a:cs typeface="Times New Roman" panose="02020603050405020304" pitchFamily="18" charset="0"/>
            </a:endParaRPr>
          </a:p>
        </p:txBody>
      </p:sp>
    </p:spTree>
    <p:extLst>
      <p:ext uri="{BB962C8B-B14F-4D97-AF65-F5344CB8AC3E}">
        <p14:creationId xmlns:p14="http://schemas.microsoft.com/office/powerpoint/2010/main" val="3122553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10480"/>
            <a:ext cx="12192000" cy="768566"/>
            <a:chOff x="0" y="0"/>
            <a:chExt cx="12192000" cy="768566"/>
          </a:xfrm>
        </p:grpSpPr>
        <p:pic>
          <p:nvPicPr>
            <p:cNvPr id="8" name="Picture 7">
              <a:extLst>
                <a:ext uri="{FF2B5EF4-FFF2-40B4-BE49-F238E27FC236}">
                  <a16:creationId xmlns:a16="http://schemas.microsoft.com/office/drawing/2014/main" id="{A83C6129-B880-4283-9F86-E0E5EDE1D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7923490" y="0"/>
              <a:ext cx="4268510" cy="768566"/>
            </a:xfrm>
            <a:prstGeom prst="rect">
              <a:avLst/>
            </a:prstGeom>
          </p:spPr>
        </p:pic>
        <p:sp>
          <p:nvSpPr>
            <p:cNvPr id="9" name="TextBox 8">
              <a:extLst>
                <a:ext uri="{FF2B5EF4-FFF2-40B4-BE49-F238E27FC236}">
                  <a16:creationId xmlns:a16="http://schemas.microsoft.com/office/drawing/2014/main" id="{006D6685-767A-4FC2-B094-57BC5CE20A65}"/>
                </a:ext>
              </a:extLst>
            </p:cNvPr>
            <p:cNvSpPr txBox="1"/>
            <p:nvPr/>
          </p:nvSpPr>
          <p:spPr>
            <a:xfrm>
              <a:off x="0" y="148765"/>
              <a:ext cx="8516214" cy="430887"/>
            </a:xfrm>
            <a:prstGeom prst="rect">
              <a:avLst/>
            </a:prstGeom>
            <a:noFill/>
          </p:spPr>
          <p:txBody>
            <a:bodyPr wrap="square" rtlCol="0">
              <a:spAutoFit/>
            </a:bodyPr>
            <a:lstStyle/>
            <a:p>
              <a:r>
                <a:rPr lang="en-IN" sz="2200" b="1" dirty="0">
                  <a:solidFill>
                    <a:srgbClr val="002060"/>
                  </a:solidFill>
                  <a:latin typeface="Book Antiqua" pitchFamily="18" charset="0"/>
                </a:rPr>
                <a:t>Use Case Diagrams</a:t>
              </a:r>
              <a:r>
                <a:rPr lang="en-IN" sz="2200" b="1" dirty="0">
                  <a:solidFill>
                    <a:srgbClr val="002060"/>
                  </a:solidFill>
                  <a:latin typeface="Century Gothic" panose="020B0502020202020204" pitchFamily="34" charset="0"/>
                </a:rPr>
                <a:t> </a:t>
              </a:r>
            </a:p>
          </p:txBody>
        </p:sp>
        <p:cxnSp>
          <p:nvCxnSpPr>
            <p:cNvPr id="10" name="Straight Connector 9">
              <a:extLst>
                <a:ext uri="{FF2B5EF4-FFF2-40B4-BE49-F238E27FC236}">
                  <a16:creationId xmlns:a16="http://schemas.microsoft.com/office/drawing/2014/main" id="{476F1AED-65B6-46B2-BCB2-B3D7DF0EDAA9}"/>
                </a:ext>
              </a:extLst>
            </p:cNvPr>
            <p:cNvCxnSpPr/>
            <p:nvPr/>
          </p:nvCxnSpPr>
          <p:spPr>
            <a:xfrm>
              <a:off x="33815" y="652740"/>
              <a:ext cx="11993077" cy="20318"/>
            </a:xfrm>
            <a:prstGeom prst="line">
              <a:avLst/>
            </a:prstGeom>
            <a:ln w="31750" cmpd="sng">
              <a:solidFill>
                <a:srgbClr val="E4948A"/>
              </a:solidFill>
            </a:ln>
          </p:spPr>
          <p:style>
            <a:lnRef idx="1">
              <a:schemeClr val="accent6"/>
            </a:lnRef>
            <a:fillRef idx="0">
              <a:schemeClr val="accent6"/>
            </a:fillRef>
            <a:effectRef idx="0">
              <a:schemeClr val="accent6"/>
            </a:effectRef>
            <a:fontRef idx="minor">
              <a:schemeClr val="tx1"/>
            </a:fontRef>
          </p:style>
        </p:cxnSp>
      </p:grpSp>
      <p:pic>
        <p:nvPicPr>
          <p:cNvPr id="4" name="Picture 3">
            <a:extLst>
              <a:ext uri="{FF2B5EF4-FFF2-40B4-BE49-F238E27FC236}">
                <a16:creationId xmlns:a16="http://schemas.microsoft.com/office/drawing/2014/main" id="{58344295-887B-8D57-2F74-10A5CF89F732}"/>
              </a:ext>
            </a:extLst>
          </p:cNvPr>
          <p:cNvPicPr>
            <a:picLocks noChangeAspect="1"/>
          </p:cNvPicPr>
          <p:nvPr/>
        </p:nvPicPr>
        <p:blipFill>
          <a:blip r:embed="rId3"/>
          <a:stretch>
            <a:fillRect/>
          </a:stretch>
        </p:blipFill>
        <p:spPr>
          <a:xfrm>
            <a:off x="1424535" y="837975"/>
            <a:ext cx="9342930" cy="5820144"/>
          </a:xfrm>
          <a:prstGeom prst="rect">
            <a:avLst/>
          </a:prstGeom>
        </p:spPr>
      </p:pic>
      <p:sp>
        <p:nvSpPr>
          <p:cNvPr id="5" name="TextBox 4">
            <a:extLst>
              <a:ext uri="{FF2B5EF4-FFF2-40B4-BE49-F238E27FC236}">
                <a16:creationId xmlns:a16="http://schemas.microsoft.com/office/drawing/2014/main" id="{A995A0EF-DE44-C2CE-43E0-FEEC3A611ADE}"/>
              </a:ext>
            </a:extLst>
          </p:cNvPr>
          <p:cNvSpPr txBox="1"/>
          <p:nvPr/>
        </p:nvSpPr>
        <p:spPr>
          <a:xfrm>
            <a:off x="6257365" y="1523999"/>
            <a:ext cx="3173506" cy="261610"/>
          </a:xfrm>
          <a:prstGeom prst="rect">
            <a:avLst/>
          </a:prstGeom>
          <a:noFill/>
        </p:spPr>
        <p:txBody>
          <a:bodyPr wrap="square" rtlCol="0">
            <a:spAutoFit/>
          </a:bodyPr>
          <a:lstStyle/>
          <a:p>
            <a:r>
              <a:rPr lang="en-IN" sz="1100" dirty="0"/>
              <a:t>&lt;&lt; extend&gt;&gt;</a:t>
            </a:r>
          </a:p>
        </p:txBody>
      </p:sp>
    </p:spTree>
    <p:extLst>
      <p:ext uri="{BB962C8B-B14F-4D97-AF65-F5344CB8AC3E}">
        <p14:creationId xmlns:p14="http://schemas.microsoft.com/office/powerpoint/2010/main" val="3985467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10480"/>
            <a:ext cx="12192000" cy="768566"/>
            <a:chOff x="0" y="0"/>
            <a:chExt cx="12192000" cy="768566"/>
          </a:xfrm>
        </p:grpSpPr>
        <p:pic>
          <p:nvPicPr>
            <p:cNvPr id="8" name="Picture 7">
              <a:extLst>
                <a:ext uri="{FF2B5EF4-FFF2-40B4-BE49-F238E27FC236}">
                  <a16:creationId xmlns:a16="http://schemas.microsoft.com/office/drawing/2014/main" id="{A83C6129-B880-4283-9F86-E0E5EDE1D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7923490" y="0"/>
              <a:ext cx="4268510" cy="768566"/>
            </a:xfrm>
            <a:prstGeom prst="rect">
              <a:avLst/>
            </a:prstGeom>
          </p:spPr>
        </p:pic>
        <p:sp>
          <p:nvSpPr>
            <p:cNvPr id="9" name="TextBox 8">
              <a:extLst>
                <a:ext uri="{FF2B5EF4-FFF2-40B4-BE49-F238E27FC236}">
                  <a16:creationId xmlns:a16="http://schemas.microsoft.com/office/drawing/2014/main" id="{006D6685-767A-4FC2-B094-57BC5CE20A65}"/>
                </a:ext>
              </a:extLst>
            </p:cNvPr>
            <p:cNvSpPr txBox="1"/>
            <p:nvPr/>
          </p:nvSpPr>
          <p:spPr>
            <a:xfrm>
              <a:off x="0" y="148765"/>
              <a:ext cx="8516214" cy="430887"/>
            </a:xfrm>
            <a:prstGeom prst="rect">
              <a:avLst/>
            </a:prstGeom>
            <a:noFill/>
          </p:spPr>
          <p:txBody>
            <a:bodyPr wrap="square" rtlCol="0">
              <a:spAutoFit/>
            </a:bodyPr>
            <a:lstStyle/>
            <a:p>
              <a:r>
                <a:rPr lang="en-IN" sz="2200" b="1" dirty="0">
                  <a:solidFill>
                    <a:srgbClr val="002060"/>
                  </a:solidFill>
                  <a:latin typeface="Book Antiqua" pitchFamily="18" charset="0"/>
                </a:rPr>
                <a:t>Timeline</a:t>
              </a:r>
              <a:r>
                <a:rPr lang="en-IN" sz="2200" b="1" dirty="0">
                  <a:solidFill>
                    <a:srgbClr val="002060"/>
                  </a:solidFill>
                  <a:latin typeface="Century Gothic" panose="020B0502020202020204" pitchFamily="34" charset="0"/>
                </a:rPr>
                <a:t> </a:t>
              </a:r>
            </a:p>
          </p:txBody>
        </p:sp>
        <p:cxnSp>
          <p:nvCxnSpPr>
            <p:cNvPr id="10" name="Straight Connector 9">
              <a:extLst>
                <a:ext uri="{FF2B5EF4-FFF2-40B4-BE49-F238E27FC236}">
                  <a16:creationId xmlns:a16="http://schemas.microsoft.com/office/drawing/2014/main" id="{476F1AED-65B6-46B2-BCB2-B3D7DF0EDAA9}"/>
                </a:ext>
              </a:extLst>
            </p:cNvPr>
            <p:cNvCxnSpPr/>
            <p:nvPr/>
          </p:nvCxnSpPr>
          <p:spPr>
            <a:xfrm>
              <a:off x="33815" y="652740"/>
              <a:ext cx="11993077" cy="20318"/>
            </a:xfrm>
            <a:prstGeom prst="line">
              <a:avLst/>
            </a:prstGeom>
            <a:ln w="31750" cmpd="sng">
              <a:solidFill>
                <a:srgbClr val="E4948A"/>
              </a:solidFill>
            </a:ln>
          </p:spPr>
          <p:style>
            <a:lnRef idx="1">
              <a:schemeClr val="accent6"/>
            </a:lnRef>
            <a:fillRef idx="0">
              <a:schemeClr val="accent6"/>
            </a:fillRef>
            <a:effectRef idx="0">
              <a:schemeClr val="accent6"/>
            </a:effectRef>
            <a:fontRef idx="minor">
              <a:schemeClr val="tx1"/>
            </a:fontRef>
          </p:style>
        </p:cxnSp>
      </p:grpSp>
      <p:pic>
        <p:nvPicPr>
          <p:cNvPr id="5" name="Picture 4">
            <a:extLst>
              <a:ext uri="{FF2B5EF4-FFF2-40B4-BE49-F238E27FC236}">
                <a16:creationId xmlns:a16="http://schemas.microsoft.com/office/drawing/2014/main" id="{9E23425F-7982-9C8E-F407-10AFF13F827D}"/>
              </a:ext>
            </a:extLst>
          </p:cNvPr>
          <p:cNvPicPr>
            <a:picLocks noChangeAspect="1"/>
          </p:cNvPicPr>
          <p:nvPr/>
        </p:nvPicPr>
        <p:blipFill rotWithShape="1">
          <a:blip r:embed="rId3">
            <a:extLst>
              <a:ext uri="{28A0092B-C50C-407E-A947-70E740481C1C}">
                <a14:useLocalDpi xmlns:a14="http://schemas.microsoft.com/office/drawing/2010/main" val="0"/>
              </a:ext>
            </a:extLst>
          </a:blip>
          <a:srcRect b="12764"/>
          <a:stretch/>
        </p:blipFill>
        <p:spPr>
          <a:xfrm>
            <a:off x="1651094" y="927811"/>
            <a:ext cx="8758518" cy="5730395"/>
          </a:xfrm>
          <a:prstGeom prst="rect">
            <a:avLst/>
          </a:prstGeom>
        </p:spPr>
      </p:pic>
    </p:spTree>
    <p:extLst>
      <p:ext uri="{BB962C8B-B14F-4D97-AF65-F5344CB8AC3E}">
        <p14:creationId xmlns:p14="http://schemas.microsoft.com/office/powerpoint/2010/main" val="2849692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5F5C6-7153-480D-A306-5CC40D0CD1ED}"/>
              </a:ext>
            </a:extLst>
          </p:cNvPr>
          <p:cNvSpPr>
            <a:spLocks noGrp="1"/>
          </p:cNvSpPr>
          <p:nvPr>
            <p:ph type="title"/>
          </p:nvPr>
        </p:nvSpPr>
        <p:spPr>
          <a:xfrm>
            <a:off x="3700439" y="2766218"/>
            <a:ext cx="10515600" cy="1325563"/>
          </a:xfrm>
        </p:spPr>
        <p:txBody>
          <a:bodyPr/>
          <a:lstStyle/>
          <a:p>
            <a:r>
              <a:rPr lang="en-US" sz="8000" b="1" dirty="0"/>
              <a:t>THANK YOU </a:t>
            </a:r>
          </a:p>
        </p:txBody>
      </p:sp>
    </p:spTree>
    <p:extLst>
      <p:ext uri="{BB962C8B-B14F-4D97-AF65-F5344CB8AC3E}">
        <p14:creationId xmlns:p14="http://schemas.microsoft.com/office/powerpoint/2010/main" val="615090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F802984-1763-B3C2-CF9D-FC2CDB8B29E4}"/>
              </a:ext>
            </a:extLst>
          </p:cNvPr>
          <p:cNvGrpSpPr/>
          <p:nvPr/>
        </p:nvGrpSpPr>
        <p:grpSpPr>
          <a:xfrm>
            <a:off x="0" y="0"/>
            <a:ext cx="12192000" cy="918206"/>
            <a:chOff x="0" y="0"/>
            <a:chExt cx="12192000" cy="918206"/>
          </a:xfrm>
        </p:grpSpPr>
        <p:pic>
          <p:nvPicPr>
            <p:cNvPr id="10" name="Picture 9">
              <a:extLst>
                <a:ext uri="{FF2B5EF4-FFF2-40B4-BE49-F238E27FC236}">
                  <a16:creationId xmlns:a16="http://schemas.microsoft.com/office/drawing/2014/main" id="{0A90F147-652E-9DF7-D55A-9F9F4FA63C6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7923490" y="0"/>
              <a:ext cx="4268510" cy="768566"/>
            </a:xfrm>
            <a:prstGeom prst="rect">
              <a:avLst/>
            </a:prstGeom>
          </p:spPr>
        </p:pic>
        <p:sp>
          <p:nvSpPr>
            <p:cNvPr id="11" name="TextBox 10">
              <a:extLst>
                <a:ext uri="{FF2B5EF4-FFF2-40B4-BE49-F238E27FC236}">
                  <a16:creationId xmlns:a16="http://schemas.microsoft.com/office/drawing/2014/main" id="{D72A7CC3-D526-548C-218D-7B9D4B002BB6}"/>
                </a:ext>
              </a:extLst>
            </p:cNvPr>
            <p:cNvSpPr txBox="1"/>
            <p:nvPr/>
          </p:nvSpPr>
          <p:spPr>
            <a:xfrm>
              <a:off x="0" y="148765"/>
              <a:ext cx="8516214" cy="769441"/>
            </a:xfrm>
            <a:prstGeom prst="rect">
              <a:avLst/>
            </a:prstGeom>
            <a:noFill/>
          </p:spPr>
          <p:txBody>
            <a:bodyPr wrap="square" rtlCol="0">
              <a:spAutoFit/>
            </a:bodyPr>
            <a:lstStyle/>
            <a:p>
              <a:r>
                <a:rPr lang="en-IN" altLang="en-US" sz="2200" b="1" dirty="0">
                  <a:solidFill>
                    <a:srgbClr val="002060"/>
                  </a:solidFill>
                  <a:latin typeface="Book Antiqua" pitchFamily="18" charset="0"/>
                </a:rPr>
                <a:t>Introduction: 5G Network</a:t>
              </a:r>
            </a:p>
            <a:p>
              <a:endParaRPr lang="en-IN" sz="2200" b="1" dirty="0">
                <a:solidFill>
                  <a:srgbClr val="002060"/>
                </a:solidFill>
                <a:latin typeface="Century Gothic" panose="020B0502020202020204" pitchFamily="34" charset="0"/>
              </a:endParaRPr>
            </a:p>
          </p:txBody>
        </p:sp>
        <p:cxnSp>
          <p:nvCxnSpPr>
            <p:cNvPr id="12" name="Straight Connector 11">
              <a:extLst>
                <a:ext uri="{FF2B5EF4-FFF2-40B4-BE49-F238E27FC236}">
                  <a16:creationId xmlns:a16="http://schemas.microsoft.com/office/drawing/2014/main" id="{0CE306C6-A6D4-30C9-A4F0-DBF5E2BAD792}"/>
                </a:ext>
              </a:extLst>
            </p:cNvPr>
            <p:cNvCxnSpPr/>
            <p:nvPr/>
          </p:nvCxnSpPr>
          <p:spPr>
            <a:xfrm>
              <a:off x="33815" y="652740"/>
              <a:ext cx="11993077" cy="20318"/>
            </a:xfrm>
            <a:prstGeom prst="line">
              <a:avLst/>
            </a:prstGeom>
            <a:ln w="31750" cmpd="sng">
              <a:solidFill>
                <a:srgbClr val="E4948A"/>
              </a:solidFill>
            </a:ln>
          </p:spPr>
          <p:style>
            <a:lnRef idx="1">
              <a:schemeClr val="accent6"/>
            </a:lnRef>
            <a:fillRef idx="0">
              <a:schemeClr val="accent6"/>
            </a:fillRef>
            <a:effectRef idx="0">
              <a:schemeClr val="accent6"/>
            </a:effectRef>
            <a:fontRef idx="minor">
              <a:schemeClr val="tx1"/>
            </a:fontRef>
          </p:style>
        </p:cxnSp>
      </p:grpSp>
      <p:sp>
        <p:nvSpPr>
          <p:cNvPr id="17" name="TextBox 16">
            <a:extLst>
              <a:ext uri="{FF2B5EF4-FFF2-40B4-BE49-F238E27FC236}">
                <a16:creationId xmlns:a16="http://schemas.microsoft.com/office/drawing/2014/main" id="{C027065F-16A0-48E6-A5A5-AAC704DA87C3}"/>
              </a:ext>
            </a:extLst>
          </p:cNvPr>
          <p:cNvSpPr txBox="1"/>
          <p:nvPr/>
        </p:nvSpPr>
        <p:spPr>
          <a:xfrm>
            <a:off x="97467" y="769147"/>
            <a:ext cx="11865772" cy="1015663"/>
          </a:xfrm>
          <a:prstGeom prst="rect">
            <a:avLst/>
          </a:prstGeom>
          <a:noFill/>
        </p:spPr>
        <p:txBody>
          <a:bodyPr wrap="square">
            <a:spAutoFit/>
          </a:bodyPr>
          <a:lstStyle/>
          <a:p>
            <a:pPr marL="342900" indent="-342900" algn="just">
              <a:buFont typeface="Arial" panose="020B0604020202020204" pitchFamily="34" charset="0"/>
              <a:buChar char="•"/>
              <a:defRPr/>
            </a:pPr>
            <a:r>
              <a:rPr lang="en-IN" sz="2000" dirty="0">
                <a:latin typeface="Book Antiqua" pitchFamily="18" charset="0"/>
                <a:cs typeface="Times New Roman" panose="02020603050405020304" pitchFamily="18" charset="0"/>
              </a:rPr>
              <a:t>Fifth-generation wireless networks are to bring a major transformation to the current fourth-generation network by supporting billions of devices that will be connected to the Internet and by </a:t>
            </a:r>
            <a:r>
              <a:rPr lang="en-US" sz="2000" dirty="0">
                <a:latin typeface="Book Antiqua" pitchFamily="18" charset="0"/>
                <a:cs typeface="Times New Roman" panose="02020603050405020304" pitchFamily="18" charset="0"/>
              </a:rPr>
              <a:t> providing higher data speeds, ultra low latency, more reliability, and massive network capacity.</a:t>
            </a:r>
            <a:endParaRPr lang="en-IN" sz="2000" dirty="0">
              <a:latin typeface="Book Antiqua" pitchFamily="18" charset="0"/>
              <a:cs typeface="Times New Roman" panose="02020603050405020304" pitchFamily="18" charset="0"/>
            </a:endParaRPr>
          </a:p>
        </p:txBody>
      </p:sp>
      <p:pic>
        <p:nvPicPr>
          <p:cNvPr id="1026" name="Picture 2" descr="Infographic - 5G Ecosystem">
            <a:extLst>
              <a:ext uri="{FF2B5EF4-FFF2-40B4-BE49-F238E27FC236}">
                <a16:creationId xmlns:a16="http://schemas.microsoft.com/office/drawing/2014/main" id="{6A830FC4-2337-3022-8739-3FC3B082F3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3711" y="1880899"/>
            <a:ext cx="8084577" cy="4828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207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F802984-1763-B3C2-CF9D-FC2CDB8B29E4}"/>
              </a:ext>
            </a:extLst>
          </p:cNvPr>
          <p:cNvGrpSpPr/>
          <p:nvPr/>
        </p:nvGrpSpPr>
        <p:grpSpPr>
          <a:xfrm>
            <a:off x="0" y="0"/>
            <a:ext cx="12192000" cy="918206"/>
            <a:chOff x="0" y="0"/>
            <a:chExt cx="12192000" cy="918206"/>
          </a:xfrm>
        </p:grpSpPr>
        <p:pic>
          <p:nvPicPr>
            <p:cNvPr id="10" name="Picture 9">
              <a:extLst>
                <a:ext uri="{FF2B5EF4-FFF2-40B4-BE49-F238E27FC236}">
                  <a16:creationId xmlns:a16="http://schemas.microsoft.com/office/drawing/2014/main" id="{0A90F147-652E-9DF7-D55A-9F9F4FA63C6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7923490" y="0"/>
              <a:ext cx="4268510" cy="768566"/>
            </a:xfrm>
            <a:prstGeom prst="rect">
              <a:avLst/>
            </a:prstGeom>
          </p:spPr>
        </p:pic>
        <p:sp>
          <p:nvSpPr>
            <p:cNvPr id="11" name="TextBox 10">
              <a:extLst>
                <a:ext uri="{FF2B5EF4-FFF2-40B4-BE49-F238E27FC236}">
                  <a16:creationId xmlns:a16="http://schemas.microsoft.com/office/drawing/2014/main" id="{D72A7CC3-D526-548C-218D-7B9D4B002BB6}"/>
                </a:ext>
              </a:extLst>
            </p:cNvPr>
            <p:cNvSpPr txBox="1"/>
            <p:nvPr/>
          </p:nvSpPr>
          <p:spPr>
            <a:xfrm>
              <a:off x="0" y="148765"/>
              <a:ext cx="8516214" cy="769441"/>
            </a:xfrm>
            <a:prstGeom prst="rect">
              <a:avLst/>
            </a:prstGeom>
            <a:noFill/>
          </p:spPr>
          <p:txBody>
            <a:bodyPr wrap="square" rtlCol="0">
              <a:spAutoFit/>
            </a:bodyPr>
            <a:lstStyle/>
            <a:p>
              <a:r>
                <a:rPr lang="en-IN" altLang="en-US" sz="2200" b="1" dirty="0">
                  <a:solidFill>
                    <a:srgbClr val="002060"/>
                  </a:solidFill>
                  <a:latin typeface="Book Antiqua" pitchFamily="18" charset="0"/>
                </a:rPr>
                <a:t>Introduction: 5G Network</a:t>
              </a:r>
              <a:r>
                <a:rPr lang="en-US" altLang="en-US" sz="2200" b="1" dirty="0">
                  <a:solidFill>
                    <a:srgbClr val="002060"/>
                  </a:solidFill>
                  <a:latin typeface="Book Antiqua" pitchFamily="18" charset="0"/>
                </a:rPr>
                <a:t> Slicing</a:t>
              </a:r>
              <a:endParaRPr lang="en-IN" altLang="en-US" sz="2200" b="1" dirty="0">
                <a:solidFill>
                  <a:srgbClr val="002060"/>
                </a:solidFill>
                <a:latin typeface="Book Antiqua" pitchFamily="18" charset="0"/>
              </a:endParaRPr>
            </a:p>
            <a:p>
              <a:endParaRPr lang="en-IN" sz="2200" b="1" dirty="0">
                <a:solidFill>
                  <a:srgbClr val="002060"/>
                </a:solidFill>
                <a:latin typeface="Century Gothic" panose="020B0502020202020204" pitchFamily="34" charset="0"/>
              </a:endParaRPr>
            </a:p>
          </p:txBody>
        </p:sp>
        <p:cxnSp>
          <p:nvCxnSpPr>
            <p:cNvPr id="12" name="Straight Connector 11">
              <a:extLst>
                <a:ext uri="{FF2B5EF4-FFF2-40B4-BE49-F238E27FC236}">
                  <a16:creationId xmlns:a16="http://schemas.microsoft.com/office/drawing/2014/main" id="{0CE306C6-A6D4-30C9-A4F0-DBF5E2BAD792}"/>
                </a:ext>
              </a:extLst>
            </p:cNvPr>
            <p:cNvCxnSpPr/>
            <p:nvPr/>
          </p:nvCxnSpPr>
          <p:spPr>
            <a:xfrm>
              <a:off x="33815" y="652740"/>
              <a:ext cx="11993077" cy="20318"/>
            </a:xfrm>
            <a:prstGeom prst="line">
              <a:avLst/>
            </a:prstGeom>
            <a:ln w="31750" cmpd="sng">
              <a:solidFill>
                <a:srgbClr val="E4948A"/>
              </a:solidFill>
            </a:ln>
          </p:spPr>
          <p:style>
            <a:lnRef idx="1">
              <a:schemeClr val="accent6"/>
            </a:lnRef>
            <a:fillRef idx="0">
              <a:schemeClr val="accent6"/>
            </a:fillRef>
            <a:effectRef idx="0">
              <a:schemeClr val="accent6"/>
            </a:effectRef>
            <a:fontRef idx="minor">
              <a:schemeClr val="tx1"/>
            </a:fontRef>
          </p:style>
        </p:cxnSp>
      </p:grpSp>
      <p:pic>
        <p:nvPicPr>
          <p:cNvPr id="6" name="Picture 5">
            <a:extLst>
              <a:ext uri="{FF2B5EF4-FFF2-40B4-BE49-F238E27FC236}">
                <a16:creationId xmlns:a16="http://schemas.microsoft.com/office/drawing/2014/main" id="{17C91607-C5D1-4329-BAA1-ED425BCCD3C5}"/>
              </a:ext>
            </a:extLst>
          </p:cNvPr>
          <p:cNvPicPr>
            <a:picLocks noChangeAspect="1"/>
          </p:cNvPicPr>
          <p:nvPr/>
        </p:nvPicPr>
        <p:blipFill>
          <a:blip r:embed="rId3"/>
          <a:stretch>
            <a:fillRect/>
          </a:stretch>
        </p:blipFill>
        <p:spPr>
          <a:xfrm>
            <a:off x="2315736" y="1014295"/>
            <a:ext cx="8322108" cy="3119578"/>
          </a:xfrm>
          <a:prstGeom prst="rect">
            <a:avLst/>
          </a:prstGeom>
        </p:spPr>
      </p:pic>
      <p:sp>
        <p:nvSpPr>
          <p:cNvPr id="17" name="TextBox 16">
            <a:extLst>
              <a:ext uri="{FF2B5EF4-FFF2-40B4-BE49-F238E27FC236}">
                <a16:creationId xmlns:a16="http://schemas.microsoft.com/office/drawing/2014/main" id="{C027065F-16A0-48E6-A5A5-AAC704DA87C3}"/>
              </a:ext>
            </a:extLst>
          </p:cNvPr>
          <p:cNvSpPr txBox="1"/>
          <p:nvPr/>
        </p:nvSpPr>
        <p:spPr>
          <a:xfrm>
            <a:off x="97467" y="769147"/>
            <a:ext cx="11865772" cy="1323439"/>
          </a:xfrm>
          <a:prstGeom prst="rect">
            <a:avLst/>
          </a:prstGeom>
          <a:noFill/>
        </p:spPr>
        <p:txBody>
          <a:bodyPr wrap="square">
            <a:spAutoFit/>
          </a:bodyPr>
          <a:lstStyle/>
          <a:p>
            <a:pPr marL="342900" indent="-342900" algn="just">
              <a:buFont typeface="Arial" panose="020B0604020202020204" pitchFamily="34" charset="0"/>
              <a:buChar char="•"/>
              <a:defRPr/>
            </a:pPr>
            <a:r>
              <a:rPr lang="en-US" sz="2000" dirty="0">
                <a:latin typeface="Book Antiqua" pitchFamily="18" charset="0"/>
                <a:cs typeface="Times New Roman" panose="02020603050405020304" pitchFamily="18" charset="0"/>
              </a:rPr>
              <a:t>The 3GPP has recognized network slicing to be an essential overall component of 5G. This has made slicing an ongoing focus for working groups developing 5G core architecture.</a:t>
            </a:r>
            <a:endParaRPr lang="en-IN" sz="2000" dirty="0">
              <a:latin typeface="Book Antiqua" pitchFamily="18" charset="0"/>
              <a:cs typeface="Times New Roman" panose="02020603050405020304" pitchFamily="18" charset="0"/>
            </a:endParaRPr>
          </a:p>
          <a:p>
            <a:pPr marL="342900" indent="-342900" algn="just">
              <a:buFont typeface="Arial" panose="020B0604020202020204" pitchFamily="34" charset="0"/>
              <a:buChar char="•"/>
              <a:defRPr/>
            </a:pPr>
            <a:r>
              <a:rPr lang="en-IN" sz="2000" dirty="0">
                <a:latin typeface="Book Antiqua" pitchFamily="18" charset="0"/>
                <a:cs typeface="Times New Roman" panose="02020603050405020304" pitchFamily="18" charset="0"/>
              </a:rPr>
              <a:t>A 5G network slicing can be performed across Radio Access Network (RAN), Core Network (CN), and Cloud network. </a:t>
            </a:r>
          </a:p>
        </p:txBody>
      </p:sp>
      <p:pic>
        <p:nvPicPr>
          <p:cNvPr id="3" name="Picture 2">
            <a:extLst>
              <a:ext uri="{FF2B5EF4-FFF2-40B4-BE49-F238E27FC236}">
                <a16:creationId xmlns:a16="http://schemas.microsoft.com/office/drawing/2014/main" id="{E3FE18F3-8610-6171-E50E-2AFAA7630F70}"/>
              </a:ext>
            </a:extLst>
          </p:cNvPr>
          <p:cNvPicPr>
            <a:picLocks noChangeAspect="1"/>
          </p:cNvPicPr>
          <p:nvPr/>
        </p:nvPicPr>
        <p:blipFill>
          <a:blip r:embed="rId4"/>
          <a:stretch>
            <a:fillRect/>
          </a:stretch>
        </p:blipFill>
        <p:spPr>
          <a:xfrm>
            <a:off x="965424" y="3753349"/>
            <a:ext cx="4667670" cy="2955886"/>
          </a:xfrm>
          <a:prstGeom prst="rect">
            <a:avLst/>
          </a:prstGeom>
        </p:spPr>
      </p:pic>
      <p:pic>
        <p:nvPicPr>
          <p:cNvPr id="5" name="Picture 4">
            <a:extLst>
              <a:ext uri="{FF2B5EF4-FFF2-40B4-BE49-F238E27FC236}">
                <a16:creationId xmlns:a16="http://schemas.microsoft.com/office/drawing/2014/main" id="{8A949826-938F-E4D9-8979-6461254FDA0A}"/>
              </a:ext>
            </a:extLst>
          </p:cNvPr>
          <p:cNvPicPr>
            <a:picLocks noChangeAspect="1"/>
          </p:cNvPicPr>
          <p:nvPr/>
        </p:nvPicPr>
        <p:blipFill>
          <a:blip r:embed="rId5"/>
          <a:stretch>
            <a:fillRect/>
          </a:stretch>
        </p:blipFill>
        <p:spPr>
          <a:xfrm>
            <a:off x="7019317" y="3668620"/>
            <a:ext cx="4213461" cy="2955886"/>
          </a:xfrm>
          <a:prstGeom prst="rect">
            <a:avLst/>
          </a:prstGeom>
        </p:spPr>
      </p:pic>
      <p:sp>
        <p:nvSpPr>
          <p:cNvPr id="7" name="Arrow: Right 6">
            <a:extLst>
              <a:ext uri="{FF2B5EF4-FFF2-40B4-BE49-F238E27FC236}">
                <a16:creationId xmlns:a16="http://schemas.microsoft.com/office/drawing/2014/main" id="{7EF7A78F-074A-6510-4BC7-60D004575E79}"/>
              </a:ext>
            </a:extLst>
          </p:cNvPr>
          <p:cNvSpPr/>
          <p:nvPr/>
        </p:nvSpPr>
        <p:spPr>
          <a:xfrm>
            <a:off x="5698700" y="4919961"/>
            <a:ext cx="1255011" cy="62266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31531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3816" y="853758"/>
            <a:ext cx="11993076" cy="3093154"/>
          </a:xfrm>
          <a:prstGeom prst="rect">
            <a:avLst/>
          </a:prstGeom>
          <a:noFill/>
        </p:spPr>
        <p:txBody>
          <a:bodyPr wrap="square">
            <a:spAutoFit/>
          </a:bodyPr>
          <a:lstStyle/>
          <a:p>
            <a:pPr marL="342900" indent="-342900" algn="just">
              <a:buFont typeface="Arial" panose="020B0604020202020204" pitchFamily="34" charset="0"/>
              <a:buChar char="•"/>
              <a:defRPr/>
            </a:pPr>
            <a:r>
              <a:rPr lang="en-IN" sz="2000" i="0" dirty="0">
                <a:effectLst/>
                <a:latin typeface="Book Antiqua" panose="02040602050305030304" pitchFamily="18" charset="0"/>
              </a:rPr>
              <a:t>5G provides network slicing as a fundamental capability, whereas 4G and earlier generations of cellular data services could not support network slicing.</a:t>
            </a:r>
          </a:p>
          <a:p>
            <a:pPr marL="342900" indent="-342900" algn="just">
              <a:buFont typeface="Arial" panose="020B0604020202020204" pitchFamily="34" charset="0"/>
              <a:buChar char="•"/>
              <a:defRPr/>
            </a:pPr>
            <a:r>
              <a:rPr lang="en-US" sz="2000" dirty="0">
                <a:latin typeface="Book Antiqua" panose="02040602050305030304" pitchFamily="18" charset="0"/>
              </a:rPr>
              <a:t>Slicing this network enables the network operator to maximize the usage of network resources and allow service flexibility.</a:t>
            </a:r>
            <a:endParaRPr lang="en-IN" sz="2000" dirty="0">
              <a:latin typeface="Book Antiqua" panose="02040602050305030304" pitchFamily="18" charset="0"/>
            </a:endParaRPr>
          </a:p>
          <a:p>
            <a:pPr marL="342900" indent="-342900" algn="just">
              <a:buFont typeface="Arial" panose="020B0604020202020204" pitchFamily="34" charset="0"/>
              <a:buChar char="•"/>
              <a:defRPr/>
            </a:pPr>
            <a:r>
              <a:rPr lang="en-IN" sz="2000" i="0" dirty="0">
                <a:effectLst/>
                <a:latin typeface="Book Antiqua" panose="02040602050305030304" pitchFamily="18" charset="0"/>
              </a:rPr>
              <a:t>Network slicing enables the network to efficiently address all three use cases.</a:t>
            </a:r>
          </a:p>
          <a:p>
            <a:pPr algn="just">
              <a:defRPr/>
            </a:pPr>
            <a:endParaRPr lang="en-US" sz="2000" dirty="0">
              <a:latin typeface="Book Antiqua" panose="02040602050305030304" pitchFamily="18" charset="0"/>
              <a:cs typeface="Times New Roman" panose="02020603050405020304" pitchFamily="18" charset="0"/>
            </a:endParaRPr>
          </a:p>
          <a:p>
            <a:pPr algn="just">
              <a:defRPr/>
            </a:pPr>
            <a:endParaRPr lang="en-US" sz="2500" dirty="0"/>
          </a:p>
          <a:p>
            <a:pPr algn="just">
              <a:defRPr/>
            </a:pPr>
            <a:endParaRPr lang="en-US" sz="2500" dirty="0">
              <a:latin typeface="Times New Roman" panose="02020603050405020304" pitchFamily="18" charset="0"/>
              <a:cs typeface="Times New Roman" panose="02020603050405020304" pitchFamily="18" charset="0"/>
            </a:endParaRPr>
          </a:p>
          <a:p>
            <a:pPr algn="just">
              <a:defRPr/>
            </a:pPr>
            <a:r>
              <a:rPr lang="en-US" sz="2500" dirty="0">
                <a:latin typeface="Times New Roman" panose="02020603050405020304" pitchFamily="18" charset="0"/>
                <a:cs typeface="Times New Roman" panose="02020603050405020304" pitchFamily="18" charset="0"/>
              </a:rPr>
              <a:t> </a:t>
            </a:r>
            <a:endParaRPr lang="en-IN" sz="2500" dirty="0">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7F802984-1763-B3C2-CF9D-FC2CDB8B29E4}"/>
              </a:ext>
            </a:extLst>
          </p:cNvPr>
          <p:cNvGrpSpPr/>
          <p:nvPr/>
        </p:nvGrpSpPr>
        <p:grpSpPr>
          <a:xfrm>
            <a:off x="0" y="0"/>
            <a:ext cx="12192000" cy="768566"/>
            <a:chOff x="0" y="0"/>
            <a:chExt cx="12192000" cy="768566"/>
          </a:xfrm>
        </p:grpSpPr>
        <p:pic>
          <p:nvPicPr>
            <p:cNvPr id="10" name="Picture 9">
              <a:extLst>
                <a:ext uri="{FF2B5EF4-FFF2-40B4-BE49-F238E27FC236}">
                  <a16:creationId xmlns:a16="http://schemas.microsoft.com/office/drawing/2014/main" id="{0A90F147-652E-9DF7-D55A-9F9F4FA63C6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7923490" y="0"/>
              <a:ext cx="4268510" cy="768566"/>
            </a:xfrm>
            <a:prstGeom prst="rect">
              <a:avLst/>
            </a:prstGeom>
          </p:spPr>
        </p:pic>
        <p:sp>
          <p:nvSpPr>
            <p:cNvPr id="11" name="TextBox 10">
              <a:extLst>
                <a:ext uri="{FF2B5EF4-FFF2-40B4-BE49-F238E27FC236}">
                  <a16:creationId xmlns:a16="http://schemas.microsoft.com/office/drawing/2014/main" id="{D72A7CC3-D526-548C-218D-7B9D4B002BB6}"/>
                </a:ext>
              </a:extLst>
            </p:cNvPr>
            <p:cNvSpPr txBox="1"/>
            <p:nvPr/>
          </p:nvSpPr>
          <p:spPr>
            <a:xfrm>
              <a:off x="0" y="148765"/>
              <a:ext cx="8516214" cy="430887"/>
            </a:xfrm>
            <a:prstGeom prst="rect">
              <a:avLst/>
            </a:prstGeom>
            <a:noFill/>
          </p:spPr>
          <p:txBody>
            <a:bodyPr wrap="square" rtlCol="0">
              <a:spAutoFit/>
            </a:bodyPr>
            <a:lstStyle/>
            <a:p>
              <a:r>
                <a:rPr lang="en-IN" altLang="en-US" sz="2200" b="1" dirty="0">
                  <a:solidFill>
                    <a:srgbClr val="002060"/>
                  </a:solidFill>
                  <a:latin typeface="Book Antiqua" pitchFamily="18" charset="0"/>
                </a:rPr>
                <a:t>Introduction: 5G Network</a:t>
              </a:r>
              <a:r>
                <a:rPr lang="en-US" altLang="en-US" sz="2200" b="1" dirty="0">
                  <a:solidFill>
                    <a:srgbClr val="002060"/>
                  </a:solidFill>
                  <a:latin typeface="Book Antiqua" pitchFamily="18" charset="0"/>
                </a:rPr>
                <a:t> </a:t>
              </a:r>
              <a:endParaRPr lang="en-IN" altLang="en-US" sz="2200" b="1" dirty="0">
                <a:solidFill>
                  <a:srgbClr val="002060"/>
                </a:solidFill>
                <a:latin typeface="Book Antiqua" pitchFamily="18" charset="0"/>
              </a:endParaRPr>
            </a:p>
          </p:txBody>
        </p:sp>
        <p:cxnSp>
          <p:nvCxnSpPr>
            <p:cNvPr id="12" name="Straight Connector 11">
              <a:extLst>
                <a:ext uri="{FF2B5EF4-FFF2-40B4-BE49-F238E27FC236}">
                  <a16:creationId xmlns:a16="http://schemas.microsoft.com/office/drawing/2014/main" id="{0CE306C6-A6D4-30C9-A4F0-DBF5E2BAD792}"/>
                </a:ext>
              </a:extLst>
            </p:cNvPr>
            <p:cNvCxnSpPr/>
            <p:nvPr/>
          </p:nvCxnSpPr>
          <p:spPr>
            <a:xfrm>
              <a:off x="33815" y="652740"/>
              <a:ext cx="11993077" cy="20318"/>
            </a:xfrm>
            <a:prstGeom prst="line">
              <a:avLst/>
            </a:prstGeom>
            <a:ln w="31750" cmpd="sng">
              <a:solidFill>
                <a:srgbClr val="E4948A"/>
              </a:solidFill>
            </a:ln>
          </p:spPr>
          <p:style>
            <a:lnRef idx="1">
              <a:schemeClr val="accent6"/>
            </a:lnRef>
            <a:fillRef idx="0">
              <a:schemeClr val="accent6"/>
            </a:fillRef>
            <a:effectRef idx="0">
              <a:schemeClr val="accent6"/>
            </a:effectRef>
            <a:fontRef idx="minor">
              <a:schemeClr val="tx1"/>
            </a:fontRef>
          </p:style>
        </p:cxnSp>
      </p:grpSp>
      <p:pic>
        <p:nvPicPr>
          <p:cNvPr id="2050" name="Picture 2" descr="5G Applications and Use Cases | Digi International">
            <a:extLst>
              <a:ext uri="{FF2B5EF4-FFF2-40B4-BE49-F238E27FC236}">
                <a16:creationId xmlns:a16="http://schemas.microsoft.com/office/drawing/2014/main" id="{B2123BD9-3BEA-2A30-01FE-E9BC0B472C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56" t="1424" r="9485" b="2169"/>
          <a:stretch/>
        </p:blipFill>
        <p:spPr bwMode="auto">
          <a:xfrm>
            <a:off x="6030353" y="2603848"/>
            <a:ext cx="5226423" cy="40192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5274E7C-4B4C-6068-0D88-4776079157C7}"/>
              </a:ext>
            </a:extLst>
          </p:cNvPr>
          <p:cNvPicPr>
            <a:picLocks noChangeAspect="1"/>
          </p:cNvPicPr>
          <p:nvPr/>
        </p:nvPicPr>
        <p:blipFill>
          <a:blip r:embed="rId4"/>
          <a:stretch>
            <a:fillRect/>
          </a:stretch>
        </p:blipFill>
        <p:spPr>
          <a:xfrm>
            <a:off x="762000" y="2603848"/>
            <a:ext cx="4607859" cy="4019222"/>
          </a:xfrm>
          <a:prstGeom prst="rect">
            <a:avLst/>
          </a:prstGeom>
        </p:spPr>
      </p:pic>
    </p:spTree>
    <p:extLst>
      <p:ext uri="{BB962C8B-B14F-4D97-AF65-F5344CB8AC3E}">
        <p14:creationId xmlns:p14="http://schemas.microsoft.com/office/powerpoint/2010/main" val="3589937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0"/>
            <a:ext cx="12192000" cy="768566"/>
            <a:chOff x="0" y="0"/>
            <a:chExt cx="12192000" cy="768566"/>
          </a:xfrm>
        </p:grpSpPr>
        <p:pic>
          <p:nvPicPr>
            <p:cNvPr id="8" name="Picture 7">
              <a:extLst>
                <a:ext uri="{FF2B5EF4-FFF2-40B4-BE49-F238E27FC236}">
                  <a16:creationId xmlns:a16="http://schemas.microsoft.com/office/drawing/2014/main" id="{A83C6129-B880-4283-9F86-E0E5EDE1D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7923490" y="0"/>
              <a:ext cx="4268510" cy="768566"/>
            </a:xfrm>
            <a:prstGeom prst="rect">
              <a:avLst/>
            </a:prstGeom>
          </p:spPr>
        </p:pic>
        <p:sp>
          <p:nvSpPr>
            <p:cNvPr id="9" name="TextBox 8">
              <a:extLst>
                <a:ext uri="{FF2B5EF4-FFF2-40B4-BE49-F238E27FC236}">
                  <a16:creationId xmlns:a16="http://schemas.microsoft.com/office/drawing/2014/main" id="{006D6685-767A-4FC2-B094-57BC5CE20A65}"/>
                </a:ext>
              </a:extLst>
            </p:cNvPr>
            <p:cNvSpPr txBox="1"/>
            <p:nvPr/>
          </p:nvSpPr>
          <p:spPr>
            <a:xfrm>
              <a:off x="0" y="148765"/>
              <a:ext cx="8516214" cy="430887"/>
            </a:xfrm>
            <a:prstGeom prst="rect">
              <a:avLst/>
            </a:prstGeom>
            <a:noFill/>
          </p:spPr>
          <p:txBody>
            <a:bodyPr wrap="square" rtlCol="0">
              <a:spAutoFit/>
            </a:bodyPr>
            <a:lstStyle/>
            <a:p>
              <a:r>
                <a:rPr lang="en-IN" sz="2200" b="1" dirty="0">
                  <a:solidFill>
                    <a:srgbClr val="002060"/>
                  </a:solidFill>
                  <a:latin typeface="Book Antiqua" pitchFamily="18" charset="0"/>
                </a:rPr>
                <a:t>Problem Statement</a:t>
              </a:r>
            </a:p>
          </p:txBody>
        </p:sp>
        <p:cxnSp>
          <p:nvCxnSpPr>
            <p:cNvPr id="10" name="Straight Connector 9">
              <a:extLst>
                <a:ext uri="{FF2B5EF4-FFF2-40B4-BE49-F238E27FC236}">
                  <a16:creationId xmlns:a16="http://schemas.microsoft.com/office/drawing/2014/main" id="{476F1AED-65B6-46B2-BCB2-B3D7DF0EDAA9}"/>
                </a:ext>
              </a:extLst>
            </p:cNvPr>
            <p:cNvCxnSpPr/>
            <p:nvPr/>
          </p:nvCxnSpPr>
          <p:spPr>
            <a:xfrm>
              <a:off x="33815" y="652740"/>
              <a:ext cx="11993077" cy="20318"/>
            </a:xfrm>
            <a:prstGeom prst="line">
              <a:avLst/>
            </a:prstGeom>
            <a:ln w="31750" cmpd="sng">
              <a:solidFill>
                <a:srgbClr val="E4948A"/>
              </a:solidFill>
            </a:ln>
          </p:spPr>
          <p:style>
            <a:lnRef idx="1">
              <a:schemeClr val="accent6"/>
            </a:lnRef>
            <a:fillRef idx="0">
              <a:schemeClr val="accent6"/>
            </a:fillRef>
            <a:effectRef idx="0">
              <a:schemeClr val="accent6"/>
            </a:effectRef>
            <a:fontRef idx="minor">
              <a:schemeClr val="tx1"/>
            </a:fontRef>
          </p:style>
        </p:cxnSp>
      </p:grpSp>
      <p:sp>
        <p:nvSpPr>
          <p:cNvPr id="3" name="TextBox 2">
            <a:extLst>
              <a:ext uri="{FF2B5EF4-FFF2-40B4-BE49-F238E27FC236}">
                <a16:creationId xmlns:a16="http://schemas.microsoft.com/office/drawing/2014/main" id="{A7CF2F3E-7002-11AD-A634-78F82F64E8D5}"/>
              </a:ext>
            </a:extLst>
          </p:cNvPr>
          <p:cNvSpPr txBox="1"/>
          <p:nvPr/>
        </p:nvSpPr>
        <p:spPr>
          <a:xfrm>
            <a:off x="151643" y="1002632"/>
            <a:ext cx="11771194" cy="3539430"/>
          </a:xfrm>
          <a:prstGeom prst="rect">
            <a:avLst/>
          </a:prstGeom>
          <a:noFill/>
        </p:spPr>
        <p:txBody>
          <a:bodyPr wrap="square" anchor="ctr">
            <a:spAutoFit/>
          </a:bodyPr>
          <a:lstStyle/>
          <a:p>
            <a:pPr algn="just"/>
            <a:r>
              <a:rPr lang="en-US" sz="2800" b="1" dirty="0">
                <a:latin typeface="Book Antiqua" pitchFamily="18" charset="0"/>
              </a:rPr>
              <a:t>“Performance evaluation of varied K</a:t>
            </a:r>
            <a:r>
              <a:rPr lang="en-IN" sz="2800" b="1" dirty="0">
                <a:latin typeface="Book Antiqua" pitchFamily="18" charset="0"/>
              </a:rPr>
              <a:t>ey </a:t>
            </a:r>
            <a:r>
              <a:rPr lang="en-US" sz="2800" b="1" dirty="0">
                <a:latin typeface="Book Antiqua" pitchFamily="18" charset="0"/>
              </a:rPr>
              <a:t>P</a:t>
            </a:r>
            <a:r>
              <a:rPr lang="en-IN" sz="2800" b="1" dirty="0">
                <a:latin typeface="Book Antiqua" pitchFamily="18" charset="0"/>
              </a:rPr>
              <a:t>erformance </a:t>
            </a:r>
            <a:r>
              <a:rPr lang="en-US" sz="2800" b="1" dirty="0">
                <a:latin typeface="Book Antiqua" pitchFamily="18" charset="0"/>
              </a:rPr>
              <a:t>I</a:t>
            </a:r>
            <a:r>
              <a:rPr lang="en-IN" sz="2800" b="1" dirty="0">
                <a:latin typeface="Book Antiqua" pitchFamily="18" charset="0"/>
              </a:rPr>
              <a:t>ndicators (KPI</a:t>
            </a:r>
            <a:r>
              <a:rPr lang="en-US" sz="2800" b="1" dirty="0">
                <a:latin typeface="Book Antiqua" pitchFamily="18" charset="0"/>
              </a:rPr>
              <a:t>s</a:t>
            </a:r>
            <a:r>
              <a:rPr lang="en-IN" sz="2800" b="1" dirty="0">
                <a:latin typeface="Book Antiqua" pitchFamily="18" charset="0"/>
              </a:rPr>
              <a:t>)</a:t>
            </a:r>
            <a:r>
              <a:rPr lang="en-US" sz="2800" b="1" dirty="0">
                <a:latin typeface="Book Antiqua" pitchFamily="18" charset="0"/>
              </a:rPr>
              <a:t> </a:t>
            </a:r>
            <a:endParaRPr lang="en-IN" sz="2800" b="1" dirty="0">
              <a:latin typeface="Book Antiqua" pitchFamily="18" charset="0"/>
            </a:endParaRPr>
          </a:p>
          <a:p>
            <a:pPr algn="just"/>
            <a:r>
              <a:rPr lang="en-US" sz="2800" b="1" dirty="0">
                <a:latin typeface="Book Antiqua" pitchFamily="18" charset="0"/>
              </a:rPr>
              <a:t>in dynamic Radio Access Network(RAN) slice environment </a:t>
            </a:r>
            <a:r>
              <a:rPr lang="en-IN" sz="2800" b="1" dirty="0">
                <a:latin typeface="Book Antiqua" pitchFamily="18" charset="0"/>
              </a:rPr>
              <a:t>of</a:t>
            </a:r>
            <a:r>
              <a:rPr lang="en-US" sz="2800" b="1" dirty="0">
                <a:latin typeface="Book Antiqua" pitchFamily="18" charset="0"/>
              </a:rPr>
              <a:t> 5G”</a:t>
            </a:r>
          </a:p>
          <a:p>
            <a:pPr algn="just"/>
            <a:endParaRPr lang="en-US" sz="2400" dirty="0"/>
          </a:p>
          <a:p>
            <a:pPr marL="342900" indent="-342900" algn="just">
              <a:buFont typeface="Arial" panose="020B0604020202020204" pitchFamily="34" charset="0"/>
              <a:buChar char="•"/>
            </a:pPr>
            <a:r>
              <a:rPr lang="en-IN" sz="2400" dirty="0">
                <a:latin typeface="Book Antiqua" pitchFamily="18" charset="0"/>
              </a:rPr>
              <a:t>Supports multiple logical networks over common infrastructure.</a:t>
            </a:r>
          </a:p>
          <a:p>
            <a:pPr marL="342900" indent="-342900" algn="just">
              <a:buFont typeface="Arial" panose="020B0604020202020204" pitchFamily="34" charset="0"/>
              <a:buChar char="•"/>
            </a:pPr>
            <a:endParaRPr lang="en-IN" sz="2400" dirty="0">
              <a:latin typeface="Book Antiqua" pitchFamily="18" charset="0"/>
            </a:endParaRPr>
          </a:p>
          <a:p>
            <a:pPr marL="342900" indent="-342900" algn="just">
              <a:buFont typeface="Arial" panose="020B0604020202020204" pitchFamily="34" charset="0"/>
              <a:buChar char="•"/>
            </a:pPr>
            <a:r>
              <a:rPr lang="en-IN" sz="2400" dirty="0">
                <a:latin typeface="Book Antiqua" pitchFamily="18" charset="0"/>
              </a:rPr>
              <a:t>To evaluate KPI’s with respect to the different use cases.</a:t>
            </a:r>
          </a:p>
          <a:p>
            <a:pPr marL="342900" indent="-342900" algn="just">
              <a:buFont typeface="Arial" panose="020B0604020202020204" pitchFamily="34" charset="0"/>
              <a:buChar char="•"/>
            </a:pPr>
            <a:endParaRPr lang="en-US" sz="2400" dirty="0">
              <a:latin typeface="Book Antiqua" pitchFamily="18" charset="0"/>
            </a:endParaRPr>
          </a:p>
          <a:p>
            <a:pPr marL="342900" indent="-342900" algn="just">
              <a:buFont typeface="Arial" panose="020B0604020202020204" pitchFamily="34" charset="0"/>
              <a:buChar char="•"/>
            </a:pPr>
            <a:r>
              <a:rPr lang="en-IN" sz="2400" dirty="0">
                <a:latin typeface="Book Antiqua" pitchFamily="18" charset="0"/>
              </a:rPr>
              <a:t>T</a:t>
            </a:r>
            <a:r>
              <a:rPr lang="en-US" sz="2400" dirty="0">
                <a:latin typeface="Book Antiqua" pitchFamily="18" charset="0"/>
              </a:rPr>
              <a:t>o design</a:t>
            </a:r>
            <a:r>
              <a:rPr lang="en-IN" sz="2400" dirty="0">
                <a:latin typeface="Book Antiqua" pitchFamily="18" charset="0"/>
              </a:rPr>
              <a:t> and customize</a:t>
            </a:r>
            <a:r>
              <a:rPr lang="en-US" sz="2400" dirty="0">
                <a:latin typeface="Book Antiqua" pitchFamily="18" charset="0"/>
              </a:rPr>
              <a:t> the network slices to meet the demands of all use cases dynamically.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0" y="0"/>
            <a:ext cx="12192000" cy="768566"/>
            <a:chOff x="0" y="0"/>
            <a:chExt cx="12192000" cy="768566"/>
          </a:xfrm>
        </p:grpSpPr>
        <p:pic>
          <p:nvPicPr>
            <p:cNvPr id="12" name="Picture 11">
              <a:extLst>
                <a:ext uri="{FF2B5EF4-FFF2-40B4-BE49-F238E27FC236}">
                  <a16:creationId xmlns:a16="http://schemas.microsoft.com/office/drawing/2014/main" id="{A83C6129-B880-4283-9F86-E0E5EDE1D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7923490" y="0"/>
              <a:ext cx="4268510" cy="768566"/>
            </a:xfrm>
            <a:prstGeom prst="rect">
              <a:avLst/>
            </a:prstGeom>
          </p:spPr>
        </p:pic>
        <p:sp>
          <p:nvSpPr>
            <p:cNvPr id="13" name="TextBox 12">
              <a:extLst>
                <a:ext uri="{FF2B5EF4-FFF2-40B4-BE49-F238E27FC236}">
                  <a16:creationId xmlns:a16="http://schemas.microsoft.com/office/drawing/2014/main" id="{006D6685-767A-4FC2-B094-57BC5CE20A65}"/>
                </a:ext>
              </a:extLst>
            </p:cNvPr>
            <p:cNvSpPr txBox="1"/>
            <p:nvPr/>
          </p:nvSpPr>
          <p:spPr>
            <a:xfrm>
              <a:off x="0" y="148765"/>
              <a:ext cx="8516214" cy="430887"/>
            </a:xfrm>
            <a:prstGeom prst="rect">
              <a:avLst/>
            </a:prstGeom>
            <a:noFill/>
          </p:spPr>
          <p:txBody>
            <a:bodyPr wrap="square" rtlCol="0">
              <a:spAutoFit/>
            </a:bodyPr>
            <a:lstStyle/>
            <a:p>
              <a:r>
                <a:rPr lang="en-IN" sz="2200" b="1" dirty="0">
                  <a:solidFill>
                    <a:srgbClr val="002060"/>
                  </a:solidFill>
                  <a:latin typeface="Book Antiqua" pitchFamily="18" charset="0"/>
                </a:rPr>
                <a:t>Motivation : 5G RAN Slicing</a:t>
              </a:r>
            </a:p>
          </p:txBody>
        </p:sp>
        <p:cxnSp>
          <p:nvCxnSpPr>
            <p:cNvPr id="14" name="Straight Connector 13">
              <a:extLst>
                <a:ext uri="{FF2B5EF4-FFF2-40B4-BE49-F238E27FC236}">
                  <a16:creationId xmlns:a16="http://schemas.microsoft.com/office/drawing/2014/main" id="{476F1AED-65B6-46B2-BCB2-B3D7DF0EDAA9}"/>
                </a:ext>
              </a:extLst>
            </p:cNvPr>
            <p:cNvCxnSpPr/>
            <p:nvPr/>
          </p:nvCxnSpPr>
          <p:spPr>
            <a:xfrm>
              <a:off x="33815" y="652740"/>
              <a:ext cx="11993077" cy="20318"/>
            </a:xfrm>
            <a:prstGeom prst="line">
              <a:avLst/>
            </a:prstGeom>
            <a:ln w="31750" cmpd="sng">
              <a:solidFill>
                <a:srgbClr val="E4948A"/>
              </a:solidFill>
            </a:ln>
          </p:spPr>
          <p:style>
            <a:lnRef idx="1">
              <a:schemeClr val="accent6"/>
            </a:lnRef>
            <a:fillRef idx="0">
              <a:schemeClr val="accent6"/>
            </a:fillRef>
            <a:effectRef idx="0">
              <a:schemeClr val="accent6"/>
            </a:effectRef>
            <a:fontRef idx="minor">
              <a:schemeClr val="tx1"/>
            </a:fontRef>
          </p:style>
        </p:cxnSp>
      </p:grpSp>
      <p:pic>
        <p:nvPicPr>
          <p:cNvPr id="10" name="Picture 9" descr="Slice.jpeg"/>
          <p:cNvPicPr>
            <a:picLocks noChangeAspect="1"/>
          </p:cNvPicPr>
          <p:nvPr/>
        </p:nvPicPr>
        <p:blipFill>
          <a:blip r:embed="rId3" cstate="print"/>
          <a:stretch>
            <a:fillRect/>
          </a:stretch>
        </p:blipFill>
        <p:spPr>
          <a:xfrm>
            <a:off x="6254077" y="1041600"/>
            <a:ext cx="5826934" cy="3549988"/>
          </a:xfrm>
          <a:prstGeom prst="rect">
            <a:avLst/>
          </a:prstGeom>
        </p:spPr>
      </p:pic>
      <p:sp>
        <p:nvSpPr>
          <p:cNvPr id="17" name="TextBox 16"/>
          <p:cNvSpPr txBox="1"/>
          <p:nvPr/>
        </p:nvSpPr>
        <p:spPr>
          <a:xfrm>
            <a:off x="226959" y="4960130"/>
            <a:ext cx="6027118" cy="1200329"/>
          </a:xfrm>
          <a:prstGeom prst="rect">
            <a:avLst/>
          </a:prstGeom>
          <a:noFill/>
        </p:spPr>
        <p:txBody>
          <a:bodyPr wrap="square" rtlCol="0">
            <a:spAutoFit/>
          </a:bodyPr>
          <a:lstStyle/>
          <a:p>
            <a:pPr marL="342900" indent="-342900">
              <a:buFont typeface="Arial" panose="020B0604020202020204" pitchFamily="34" charset="0"/>
              <a:buChar char="•"/>
            </a:pPr>
            <a:r>
              <a:rPr lang="en-IN" dirty="0">
                <a:latin typeface="Book Antiqua" panose="02040602050305030304" pitchFamily="18" charset="0"/>
              </a:rPr>
              <a:t>It </a:t>
            </a:r>
            <a:r>
              <a:rPr lang="en-IN" dirty="0">
                <a:solidFill>
                  <a:srgbClr val="3E3F42"/>
                </a:solidFill>
                <a:latin typeface="Book Antiqua" panose="02040602050305030304" pitchFamily="18" charset="0"/>
              </a:rPr>
              <a:t>is the key factor to optimise 5G network </a:t>
            </a:r>
            <a:r>
              <a:rPr lang="en-IN" b="0" i="0" dirty="0">
                <a:solidFill>
                  <a:srgbClr val="3E3F42"/>
                </a:solidFill>
                <a:effectLst/>
                <a:latin typeface="Book Antiqua" panose="02040602050305030304" pitchFamily="18" charset="0"/>
              </a:rPr>
              <a:t>so that they efficiently address all the three use cases.</a:t>
            </a:r>
            <a:endParaRPr lang="en-US" b="0" i="0" dirty="0">
              <a:solidFill>
                <a:srgbClr val="3E3F42"/>
              </a:solidFill>
              <a:effectLst/>
              <a:latin typeface="Book Antiqua" panose="02040602050305030304" pitchFamily="18" charset="0"/>
            </a:endParaRPr>
          </a:p>
          <a:p>
            <a:pPr marL="342900" indent="-342900">
              <a:buFont typeface="Arial" panose="020B0604020202020204" pitchFamily="34" charset="0"/>
              <a:buChar char="•"/>
            </a:pPr>
            <a:r>
              <a:rPr lang="en-US" dirty="0">
                <a:solidFill>
                  <a:srgbClr val="3E3F42"/>
                </a:solidFill>
                <a:latin typeface="Book Antiqua" panose="02040602050305030304" pitchFamily="18" charset="0"/>
              </a:rPr>
              <a:t>This area needs more attention and still more research is needed.</a:t>
            </a:r>
            <a:endParaRPr lang="en-GB" dirty="0">
              <a:latin typeface="Book Antiqua" panose="02040602050305030304" pitchFamily="18" charset="0"/>
            </a:endParaRPr>
          </a:p>
        </p:txBody>
      </p:sp>
      <p:sp>
        <p:nvSpPr>
          <p:cNvPr id="19" name="TextBox 18"/>
          <p:cNvSpPr txBox="1"/>
          <p:nvPr/>
        </p:nvSpPr>
        <p:spPr>
          <a:xfrm>
            <a:off x="428533" y="1978645"/>
            <a:ext cx="3541934" cy="1200329"/>
          </a:xfrm>
          <a:prstGeom prst="rect">
            <a:avLst/>
          </a:prstGeom>
          <a:noFill/>
        </p:spPr>
        <p:txBody>
          <a:bodyPr wrap="square" rtlCol="0">
            <a:spAutoFit/>
          </a:bodyPr>
          <a:lstStyle/>
          <a:p>
            <a:pPr algn="just"/>
            <a:endParaRPr lang="en-IN" dirty="0">
              <a:latin typeface="Book Antiqua" pitchFamily="18" charset="0"/>
            </a:endParaRPr>
          </a:p>
          <a:p>
            <a:pPr algn="just"/>
            <a:endParaRPr lang="en-IN" dirty="0">
              <a:latin typeface="Book Antiqua" pitchFamily="18" charset="0"/>
            </a:endParaRPr>
          </a:p>
          <a:p>
            <a:pPr algn="just"/>
            <a:endParaRPr lang="en-IN" dirty="0">
              <a:latin typeface="Book Antiqua" pitchFamily="18" charset="0"/>
            </a:endParaRPr>
          </a:p>
          <a:p>
            <a:pPr algn="just"/>
            <a:endParaRPr lang="en-GB" dirty="0">
              <a:latin typeface="Book Antiqua" pitchFamily="18" charset="0"/>
            </a:endParaRPr>
          </a:p>
        </p:txBody>
      </p:sp>
      <p:sp>
        <p:nvSpPr>
          <p:cNvPr id="4" name="TextBox 3">
            <a:extLst>
              <a:ext uri="{FF2B5EF4-FFF2-40B4-BE49-F238E27FC236}">
                <a16:creationId xmlns:a16="http://schemas.microsoft.com/office/drawing/2014/main" id="{10F556AD-7FFE-4C8B-AEBA-50E6821B1A9B}"/>
              </a:ext>
            </a:extLst>
          </p:cNvPr>
          <p:cNvSpPr txBox="1"/>
          <p:nvPr/>
        </p:nvSpPr>
        <p:spPr>
          <a:xfrm>
            <a:off x="6729104" y="4864622"/>
            <a:ext cx="5162068" cy="1754326"/>
          </a:xfrm>
          <a:prstGeom prst="rect">
            <a:avLst/>
          </a:prstGeom>
          <a:noFill/>
        </p:spPr>
        <p:txBody>
          <a:bodyPr wrap="square" rtlCol="0">
            <a:spAutoFit/>
          </a:bodyPr>
          <a:lstStyle/>
          <a:p>
            <a:pPr marL="285750" indent="-285750" algn="just">
              <a:buFont typeface="Arial" panose="020B0604020202020204" pitchFamily="34" charset="0"/>
              <a:buChar char="•"/>
            </a:pPr>
            <a:r>
              <a:rPr lang="en-GB" dirty="0">
                <a:latin typeface="Book Antiqua" pitchFamily="18" charset="0"/>
              </a:rPr>
              <a:t>Static slicing lacks in dynamically allocating resource.</a:t>
            </a:r>
          </a:p>
          <a:p>
            <a:pPr marL="285750" indent="-285750" algn="just">
              <a:buFont typeface="Arial" panose="020B0604020202020204" pitchFamily="34" charset="0"/>
              <a:buChar char="•"/>
            </a:pPr>
            <a:r>
              <a:rPr lang="en-GB" dirty="0">
                <a:latin typeface="Book Antiqua" pitchFamily="18" charset="0"/>
              </a:rPr>
              <a:t>Dynamically create new slice, deploying service on pre-existing slice, and customize slices.</a:t>
            </a:r>
          </a:p>
          <a:p>
            <a:endParaRPr lang="en-US" dirty="0"/>
          </a:p>
        </p:txBody>
      </p:sp>
      <p:pic>
        <p:nvPicPr>
          <p:cNvPr id="2" name="Picture 1">
            <a:extLst>
              <a:ext uri="{FF2B5EF4-FFF2-40B4-BE49-F238E27FC236}">
                <a16:creationId xmlns:a16="http://schemas.microsoft.com/office/drawing/2014/main" id="{85D28228-6A71-4351-84AD-47D0C51401AA}"/>
              </a:ext>
            </a:extLst>
          </p:cNvPr>
          <p:cNvPicPr>
            <a:picLocks noChangeAspect="1"/>
          </p:cNvPicPr>
          <p:nvPr/>
        </p:nvPicPr>
        <p:blipFill>
          <a:blip r:embed="rId4"/>
          <a:stretch>
            <a:fillRect/>
          </a:stretch>
        </p:blipFill>
        <p:spPr>
          <a:xfrm>
            <a:off x="269066" y="1041600"/>
            <a:ext cx="5985011" cy="3368706"/>
          </a:xfrm>
          <a:prstGeom prst="rect">
            <a:avLst/>
          </a:prstGeom>
        </p:spPr>
      </p:pic>
    </p:spTree>
    <p:extLst>
      <p:ext uri="{BB962C8B-B14F-4D97-AF65-F5344CB8AC3E}">
        <p14:creationId xmlns:p14="http://schemas.microsoft.com/office/powerpoint/2010/main" val="1454249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0"/>
            <a:ext cx="12192000" cy="768566"/>
            <a:chOff x="0" y="0"/>
            <a:chExt cx="12192000" cy="768566"/>
          </a:xfrm>
        </p:grpSpPr>
        <p:pic>
          <p:nvPicPr>
            <p:cNvPr id="8" name="Picture 7">
              <a:extLst>
                <a:ext uri="{FF2B5EF4-FFF2-40B4-BE49-F238E27FC236}">
                  <a16:creationId xmlns:a16="http://schemas.microsoft.com/office/drawing/2014/main" id="{A83C6129-B880-4283-9F86-E0E5EDE1D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7923490" y="0"/>
              <a:ext cx="4268510" cy="768566"/>
            </a:xfrm>
            <a:prstGeom prst="rect">
              <a:avLst/>
            </a:prstGeom>
          </p:spPr>
        </p:pic>
        <p:sp>
          <p:nvSpPr>
            <p:cNvPr id="9" name="TextBox 8">
              <a:extLst>
                <a:ext uri="{FF2B5EF4-FFF2-40B4-BE49-F238E27FC236}">
                  <a16:creationId xmlns:a16="http://schemas.microsoft.com/office/drawing/2014/main" id="{006D6685-767A-4FC2-B094-57BC5CE20A65}"/>
                </a:ext>
              </a:extLst>
            </p:cNvPr>
            <p:cNvSpPr txBox="1"/>
            <p:nvPr/>
          </p:nvSpPr>
          <p:spPr>
            <a:xfrm>
              <a:off x="0" y="148765"/>
              <a:ext cx="8516214" cy="430887"/>
            </a:xfrm>
            <a:prstGeom prst="rect">
              <a:avLst/>
            </a:prstGeom>
            <a:noFill/>
          </p:spPr>
          <p:txBody>
            <a:bodyPr wrap="square" rtlCol="0">
              <a:spAutoFit/>
            </a:bodyPr>
            <a:lstStyle/>
            <a:p>
              <a:r>
                <a:rPr lang="en-IN" sz="2200" b="1" dirty="0">
                  <a:solidFill>
                    <a:srgbClr val="002060"/>
                  </a:solidFill>
                  <a:latin typeface="Book Antiqua" pitchFamily="18" charset="0"/>
                </a:rPr>
                <a:t>Objectives / Goals</a:t>
              </a:r>
              <a:r>
                <a:rPr lang="en-IN" sz="2200" b="1" dirty="0">
                  <a:solidFill>
                    <a:srgbClr val="002060"/>
                  </a:solidFill>
                  <a:latin typeface="Century Gothic" panose="020B0502020202020204" pitchFamily="34" charset="0"/>
                </a:rPr>
                <a:t> </a:t>
              </a:r>
            </a:p>
          </p:txBody>
        </p:sp>
        <p:cxnSp>
          <p:nvCxnSpPr>
            <p:cNvPr id="10" name="Straight Connector 9">
              <a:extLst>
                <a:ext uri="{FF2B5EF4-FFF2-40B4-BE49-F238E27FC236}">
                  <a16:creationId xmlns:a16="http://schemas.microsoft.com/office/drawing/2014/main" id="{476F1AED-65B6-46B2-BCB2-B3D7DF0EDAA9}"/>
                </a:ext>
              </a:extLst>
            </p:cNvPr>
            <p:cNvCxnSpPr/>
            <p:nvPr/>
          </p:nvCxnSpPr>
          <p:spPr>
            <a:xfrm>
              <a:off x="33815" y="652740"/>
              <a:ext cx="11993077" cy="20318"/>
            </a:xfrm>
            <a:prstGeom prst="line">
              <a:avLst/>
            </a:prstGeom>
            <a:ln w="31750" cmpd="sng">
              <a:solidFill>
                <a:srgbClr val="E4948A"/>
              </a:solidFill>
            </a:ln>
          </p:spPr>
          <p:style>
            <a:lnRef idx="1">
              <a:schemeClr val="accent6"/>
            </a:lnRef>
            <a:fillRef idx="0">
              <a:schemeClr val="accent6"/>
            </a:fillRef>
            <a:effectRef idx="0">
              <a:schemeClr val="accent6"/>
            </a:effectRef>
            <a:fontRef idx="minor">
              <a:schemeClr val="tx1"/>
            </a:fontRef>
          </p:style>
        </p:cxnSp>
      </p:grpSp>
      <p:sp>
        <p:nvSpPr>
          <p:cNvPr id="3" name="TextBox 2">
            <a:extLst>
              <a:ext uri="{FF2B5EF4-FFF2-40B4-BE49-F238E27FC236}">
                <a16:creationId xmlns:a16="http://schemas.microsoft.com/office/drawing/2014/main" id="{3280F198-67B6-FBD5-AE89-A35E88455969}"/>
              </a:ext>
            </a:extLst>
          </p:cNvPr>
          <p:cNvSpPr txBox="1"/>
          <p:nvPr/>
        </p:nvSpPr>
        <p:spPr>
          <a:xfrm>
            <a:off x="549071" y="917331"/>
            <a:ext cx="10889894" cy="2954655"/>
          </a:xfrm>
          <a:prstGeom prst="rect">
            <a:avLst/>
          </a:prstGeom>
          <a:noFill/>
        </p:spPr>
        <p:txBody>
          <a:bodyPr wrap="square">
            <a:spAutoFit/>
          </a:bodyPr>
          <a:lstStyle/>
          <a:p>
            <a:pPr marL="342900" indent="-342900" algn="just">
              <a:buFont typeface="Arial" panose="020B0604020202020204" pitchFamily="34" charset="0"/>
              <a:buChar char="•"/>
            </a:pPr>
            <a:r>
              <a:rPr lang="en-IN" sz="2400" dirty="0">
                <a:latin typeface="Book Antiqua" pitchFamily="18" charset="0"/>
              </a:rPr>
              <a:t>To s</a:t>
            </a:r>
            <a:r>
              <a:rPr lang="en-US" sz="2400" dirty="0">
                <a:latin typeface="Book Antiqua" pitchFamily="18" charset="0"/>
              </a:rPr>
              <a:t>imulat</a:t>
            </a:r>
            <a:r>
              <a:rPr lang="en-IN" sz="2400" dirty="0">
                <a:latin typeface="Book Antiqua" pitchFamily="18" charset="0"/>
              </a:rPr>
              <a:t>e </a:t>
            </a:r>
            <a:r>
              <a:rPr lang="en-US" sz="2400" dirty="0">
                <a:latin typeface="Book Antiqua" pitchFamily="18" charset="0"/>
              </a:rPr>
              <a:t>dynamic slicing of 5G RAN to meet the needs and requirements of different use cases.</a:t>
            </a:r>
          </a:p>
          <a:p>
            <a:pPr marL="342900" indent="-342900" algn="just"/>
            <a:endParaRPr lang="en-US" sz="2400" dirty="0">
              <a:latin typeface="Book Antiqua" pitchFamily="18" charset="0"/>
            </a:endParaRPr>
          </a:p>
          <a:p>
            <a:pPr marL="342900" indent="-342900" algn="just">
              <a:buFont typeface="Arial" panose="020B0604020202020204" pitchFamily="34" charset="0"/>
              <a:buChar char="•"/>
            </a:pPr>
            <a:r>
              <a:rPr lang="en-IN" sz="2400" dirty="0">
                <a:latin typeface="Book Antiqua" pitchFamily="18" charset="0"/>
              </a:rPr>
              <a:t>To e</a:t>
            </a:r>
            <a:r>
              <a:rPr lang="en-US" sz="2400" dirty="0">
                <a:latin typeface="Book Antiqua" pitchFamily="18" charset="0"/>
              </a:rPr>
              <a:t>valuat</a:t>
            </a:r>
            <a:r>
              <a:rPr lang="en-IN" sz="2400" dirty="0">
                <a:latin typeface="Book Antiqua" pitchFamily="18" charset="0"/>
              </a:rPr>
              <a:t>e</a:t>
            </a:r>
            <a:r>
              <a:rPr lang="en-US" sz="2400" dirty="0">
                <a:latin typeface="Book Antiqua" pitchFamily="18" charset="0"/>
              </a:rPr>
              <a:t> the performance of KPIs </a:t>
            </a:r>
            <a:r>
              <a:rPr lang="en-IN" sz="2400" dirty="0">
                <a:latin typeface="Book Antiqua" pitchFamily="18" charset="0"/>
              </a:rPr>
              <a:t>of</a:t>
            </a:r>
            <a:r>
              <a:rPr lang="en-US" sz="2400" dirty="0">
                <a:latin typeface="Book Antiqua" pitchFamily="18" charset="0"/>
              </a:rPr>
              <a:t> 5G RAN slicing</a:t>
            </a:r>
            <a:r>
              <a:rPr lang="en-IN" sz="2400" dirty="0">
                <a:latin typeface="Book Antiqua" pitchFamily="18" charset="0"/>
              </a:rPr>
              <a:t>.</a:t>
            </a:r>
            <a:endParaRPr lang="en-GB" sz="2400" dirty="0">
              <a:latin typeface="Book Antiqua" pitchFamily="18" charset="0"/>
            </a:endParaRPr>
          </a:p>
          <a:p>
            <a:pPr marL="342900" indent="-342900" algn="just"/>
            <a:endParaRPr lang="en-GB" sz="2400" dirty="0">
              <a:latin typeface="Book Antiqua" pitchFamily="18" charset="0"/>
            </a:endParaRPr>
          </a:p>
          <a:p>
            <a:pPr marL="342900" indent="-342900" algn="just">
              <a:buFont typeface="Arial" panose="020B0604020202020204" pitchFamily="34" charset="0"/>
              <a:buChar char="•"/>
            </a:pPr>
            <a:r>
              <a:rPr lang="en-GB" sz="2400" dirty="0">
                <a:latin typeface="Book Antiqua" pitchFamily="18" charset="0"/>
              </a:rPr>
              <a:t>To</a:t>
            </a:r>
            <a:r>
              <a:rPr lang="en-US" sz="2400" dirty="0">
                <a:latin typeface="Book Antiqua" pitchFamily="18" charset="0"/>
              </a:rPr>
              <a:t> simulate</a:t>
            </a:r>
            <a:r>
              <a:rPr lang="en-GB" sz="2400" dirty="0">
                <a:latin typeface="Book Antiqua" pitchFamily="18" charset="0"/>
              </a:rPr>
              <a:t> resource</a:t>
            </a:r>
            <a:r>
              <a:rPr lang="en-US" sz="2400" dirty="0">
                <a:latin typeface="Book Antiqua" pitchFamily="18" charset="0"/>
              </a:rPr>
              <a:t> </a:t>
            </a:r>
            <a:r>
              <a:rPr lang="en-GB" sz="2400" dirty="0">
                <a:latin typeface="Book Antiqua" pitchFamily="18" charset="0"/>
              </a:rPr>
              <a:t> </a:t>
            </a:r>
            <a:r>
              <a:rPr lang="en-US" sz="2400" dirty="0">
                <a:latin typeface="Book Antiqua" pitchFamily="18" charset="0"/>
              </a:rPr>
              <a:t>allocation with</a:t>
            </a:r>
            <a:r>
              <a:rPr lang="en-GB" sz="2400" dirty="0">
                <a:latin typeface="Book Antiqua" pitchFamily="18" charset="0"/>
              </a:rPr>
              <a:t> tailored solutions to separate slices.</a:t>
            </a:r>
          </a:p>
          <a:p>
            <a:endParaRPr lang="en-US" sz="2400" dirty="0">
              <a:latin typeface="Book Antiqua" pitchFamily="18" charset="0"/>
            </a:endParaRPr>
          </a:p>
          <a:p>
            <a:pPr marL="285750" indent="-285750">
              <a:buFont typeface="Arial" panose="020B0604020202020204" pitchFamily="34" charset="0"/>
              <a:buChar char="•"/>
            </a:pPr>
            <a:endParaRPr lang="en-IN" sz="1800" u="sng" dirty="0">
              <a:latin typeface="Book Antiqua" pitchFamily="18" charset="0"/>
            </a:endParaRPr>
          </a:p>
        </p:txBody>
      </p:sp>
    </p:spTree>
    <p:extLst>
      <p:ext uri="{BB962C8B-B14F-4D97-AF65-F5344CB8AC3E}">
        <p14:creationId xmlns:p14="http://schemas.microsoft.com/office/powerpoint/2010/main" val="2341839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26894"/>
            <a:ext cx="12192000" cy="768566"/>
            <a:chOff x="0" y="0"/>
            <a:chExt cx="12192000" cy="768566"/>
          </a:xfrm>
        </p:grpSpPr>
        <p:pic>
          <p:nvPicPr>
            <p:cNvPr id="8" name="Picture 7">
              <a:extLst>
                <a:ext uri="{FF2B5EF4-FFF2-40B4-BE49-F238E27FC236}">
                  <a16:creationId xmlns:a16="http://schemas.microsoft.com/office/drawing/2014/main" id="{A83C6129-B880-4283-9F86-E0E5EDE1D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7923490" y="0"/>
              <a:ext cx="4268510" cy="768566"/>
            </a:xfrm>
            <a:prstGeom prst="rect">
              <a:avLst/>
            </a:prstGeom>
          </p:spPr>
        </p:pic>
        <p:sp>
          <p:nvSpPr>
            <p:cNvPr id="9" name="TextBox 8">
              <a:extLst>
                <a:ext uri="{FF2B5EF4-FFF2-40B4-BE49-F238E27FC236}">
                  <a16:creationId xmlns:a16="http://schemas.microsoft.com/office/drawing/2014/main" id="{006D6685-767A-4FC2-B094-57BC5CE20A65}"/>
                </a:ext>
              </a:extLst>
            </p:cNvPr>
            <p:cNvSpPr txBox="1"/>
            <p:nvPr/>
          </p:nvSpPr>
          <p:spPr>
            <a:xfrm>
              <a:off x="0" y="148765"/>
              <a:ext cx="8516214" cy="430887"/>
            </a:xfrm>
            <a:prstGeom prst="rect">
              <a:avLst/>
            </a:prstGeom>
            <a:noFill/>
          </p:spPr>
          <p:txBody>
            <a:bodyPr wrap="square" rtlCol="0">
              <a:spAutoFit/>
            </a:bodyPr>
            <a:lstStyle/>
            <a:p>
              <a:r>
                <a:rPr lang="en-IN" sz="2200" b="1" dirty="0">
                  <a:solidFill>
                    <a:srgbClr val="002060"/>
                  </a:solidFill>
                  <a:latin typeface="Book Antiqua" pitchFamily="18" charset="0"/>
                </a:rPr>
                <a:t>Scope and Constraints</a:t>
              </a:r>
              <a:r>
                <a:rPr lang="en-IN" sz="2200" b="1" dirty="0">
                  <a:solidFill>
                    <a:srgbClr val="002060"/>
                  </a:solidFill>
                  <a:latin typeface="Century Gothic" panose="020B0502020202020204" pitchFamily="34" charset="0"/>
                </a:rPr>
                <a:t> </a:t>
              </a:r>
            </a:p>
          </p:txBody>
        </p:sp>
        <p:cxnSp>
          <p:nvCxnSpPr>
            <p:cNvPr id="10" name="Straight Connector 9">
              <a:extLst>
                <a:ext uri="{FF2B5EF4-FFF2-40B4-BE49-F238E27FC236}">
                  <a16:creationId xmlns:a16="http://schemas.microsoft.com/office/drawing/2014/main" id="{476F1AED-65B6-46B2-BCB2-B3D7DF0EDAA9}"/>
                </a:ext>
              </a:extLst>
            </p:cNvPr>
            <p:cNvCxnSpPr/>
            <p:nvPr/>
          </p:nvCxnSpPr>
          <p:spPr>
            <a:xfrm>
              <a:off x="33815" y="652740"/>
              <a:ext cx="11993077" cy="20318"/>
            </a:xfrm>
            <a:prstGeom prst="line">
              <a:avLst/>
            </a:prstGeom>
            <a:ln w="31750" cmpd="sng">
              <a:solidFill>
                <a:srgbClr val="E4948A"/>
              </a:solidFill>
            </a:ln>
          </p:spPr>
          <p:style>
            <a:lnRef idx="1">
              <a:schemeClr val="accent6"/>
            </a:lnRef>
            <a:fillRef idx="0">
              <a:schemeClr val="accent6"/>
            </a:fillRef>
            <a:effectRef idx="0">
              <a:schemeClr val="accent6"/>
            </a:effectRef>
            <a:fontRef idx="minor">
              <a:schemeClr val="tx1"/>
            </a:fontRef>
          </p:style>
        </p:cxnSp>
      </p:grpSp>
      <p:sp>
        <p:nvSpPr>
          <p:cNvPr id="3" name="TextBox 2">
            <a:extLst>
              <a:ext uri="{FF2B5EF4-FFF2-40B4-BE49-F238E27FC236}">
                <a16:creationId xmlns:a16="http://schemas.microsoft.com/office/drawing/2014/main" id="{3280F198-67B6-FBD5-AE89-A35E88455969}"/>
              </a:ext>
            </a:extLst>
          </p:cNvPr>
          <p:cNvSpPr txBox="1"/>
          <p:nvPr/>
        </p:nvSpPr>
        <p:spPr>
          <a:xfrm>
            <a:off x="549071" y="917331"/>
            <a:ext cx="10889894" cy="5262979"/>
          </a:xfrm>
          <a:prstGeom prst="rect">
            <a:avLst/>
          </a:prstGeom>
          <a:noFill/>
        </p:spPr>
        <p:txBody>
          <a:bodyPr wrap="square">
            <a:spAutoFit/>
          </a:bodyPr>
          <a:lstStyle/>
          <a:p>
            <a:r>
              <a:rPr lang="en-IN" sz="2400" u="sng" dirty="0">
                <a:latin typeface="Book Antiqua" panose="02040602050305030304" pitchFamily="18" charset="0"/>
              </a:rPr>
              <a:t>Scope</a:t>
            </a:r>
          </a:p>
          <a:p>
            <a:pPr marL="342900" indent="-342900">
              <a:buFont typeface="Arial" panose="020B0604020202020204" pitchFamily="34" charset="0"/>
              <a:buChar char="•"/>
            </a:pPr>
            <a:r>
              <a:rPr lang="en-IN" sz="2400" dirty="0">
                <a:latin typeface="Book Antiqua" panose="02040602050305030304" pitchFamily="18" charset="0"/>
              </a:rPr>
              <a:t>Smart cities</a:t>
            </a:r>
          </a:p>
          <a:p>
            <a:pPr marL="342900" indent="-342900">
              <a:buFont typeface="Arial" panose="020B0604020202020204" pitchFamily="34" charset="0"/>
              <a:buChar char="•"/>
            </a:pPr>
            <a:r>
              <a:rPr lang="en-IN" sz="2400" dirty="0">
                <a:latin typeface="Book Antiqua" panose="02040602050305030304" pitchFamily="18" charset="0"/>
              </a:rPr>
              <a:t>Smart grids</a:t>
            </a:r>
            <a:endParaRPr lang="en-IN" sz="2400" b="1" dirty="0">
              <a:latin typeface="Book Antiqua" panose="02040602050305030304" pitchFamily="18" charset="0"/>
            </a:endParaRPr>
          </a:p>
          <a:p>
            <a:pPr marL="342900" indent="-342900">
              <a:buFont typeface="Arial" panose="020B0604020202020204" pitchFamily="34" charset="0"/>
              <a:buChar char="•"/>
            </a:pPr>
            <a:r>
              <a:rPr lang="en-IN" sz="2400" dirty="0">
                <a:latin typeface="Book Antiqua" panose="02040602050305030304" pitchFamily="18" charset="0"/>
              </a:rPr>
              <a:t>Autonomous Vehicles</a:t>
            </a:r>
          </a:p>
          <a:p>
            <a:pPr marL="342900" indent="-342900">
              <a:buFont typeface="Arial" panose="020B0604020202020204" pitchFamily="34" charset="0"/>
              <a:buChar char="•"/>
            </a:pPr>
            <a:r>
              <a:rPr lang="en-IN" sz="2400" dirty="0">
                <a:latin typeface="Book Antiqua" panose="02040602050305030304" pitchFamily="18" charset="0"/>
              </a:rPr>
              <a:t>Medicine, Healthcare, and Telesurgery</a:t>
            </a:r>
          </a:p>
          <a:p>
            <a:endParaRPr lang="en-IN" sz="2400" dirty="0">
              <a:latin typeface="Book Antiqua" panose="02040602050305030304" pitchFamily="18" charset="0"/>
            </a:endParaRPr>
          </a:p>
          <a:p>
            <a:r>
              <a:rPr lang="en-IN" sz="2400" u="sng" dirty="0">
                <a:latin typeface="Book Antiqua" panose="02040602050305030304" pitchFamily="18" charset="0"/>
              </a:rPr>
              <a:t>Constraints</a:t>
            </a:r>
          </a:p>
          <a:p>
            <a:pPr marL="342900" indent="-342900">
              <a:buFont typeface="Arial" panose="020B0604020202020204" pitchFamily="34" charset="0"/>
              <a:buChar char="•"/>
            </a:pPr>
            <a:r>
              <a:rPr lang="en-IN" sz="2400" dirty="0">
                <a:latin typeface="Book Antiqua" panose="02040602050305030304" pitchFamily="18" charset="0"/>
              </a:rPr>
              <a:t>Expensive to setup</a:t>
            </a:r>
          </a:p>
          <a:p>
            <a:pPr marL="342900" indent="-342900">
              <a:buFont typeface="Arial" panose="020B0604020202020204" pitchFamily="34" charset="0"/>
              <a:buChar char="•"/>
            </a:pPr>
            <a:r>
              <a:rPr lang="en-IN" sz="2400" dirty="0">
                <a:latin typeface="Book Antiqua" panose="02040602050305030304" pitchFamily="18" charset="0"/>
              </a:rPr>
              <a:t>Lack of physical equipment</a:t>
            </a:r>
          </a:p>
          <a:p>
            <a:pPr marL="342900" indent="-342900">
              <a:buFont typeface="Arial" panose="020B0604020202020204" pitchFamily="34" charset="0"/>
              <a:buChar char="•"/>
            </a:pPr>
            <a:r>
              <a:rPr lang="en-IN" sz="2400" dirty="0">
                <a:latin typeface="Book Antiqua" panose="02040602050305030304" pitchFamily="18" charset="0"/>
              </a:rPr>
              <a:t>Different use cases have different requirements</a:t>
            </a:r>
          </a:p>
          <a:p>
            <a:pPr marL="342900" indent="-342900">
              <a:buFont typeface="Arial" panose="020B0604020202020204" pitchFamily="34" charset="0"/>
              <a:buChar char="•"/>
            </a:pPr>
            <a:r>
              <a:rPr lang="en-IN" sz="2400" dirty="0">
                <a:latin typeface="Book Antiqua" panose="02040602050305030304" pitchFamily="18" charset="0"/>
              </a:rPr>
              <a:t>KPIs – network energy efficiency , spectrum efficiency etc.</a:t>
            </a:r>
          </a:p>
          <a:p>
            <a:endParaRPr lang="en-IN" sz="2400" dirty="0">
              <a:latin typeface="Book Antiqua" panose="02040602050305030304" pitchFamily="18" charset="0"/>
            </a:endParaRPr>
          </a:p>
          <a:p>
            <a:endParaRPr lang="en-IN" sz="2400" dirty="0">
              <a:latin typeface="Book Antiqua" panose="02040602050305030304" pitchFamily="18" charset="0"/>
            </a:endParaRPr>
          </a:p>
          <a:p>
            <a:endParaRPr lang="en-IN" sz="2400" dirty="0">
              <a:latin typeface="Book Antiqua" panose="02040602050305030304" pitchFamily="18" charset="0"/>
            </a:endParaRPr>
          </a:p>
        </p:txBody>
      </p:sp>
    </p:spTree>
    <p:extLst>
      <p:ext uri="{BB962C8B-B14F-4D97-AF65-F5344CB8AC3E}">
        <p14:creationId xmlns:p14="http://schemas.microsoft.com/office/powerpoint/2010/main" val="2902306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6" name="Google Shape;56;p1"/>
          <p:cNvSpPr/>
          <p:nvPr/>
        </p:nvSpPr>
        <p:spPr>
          <a:xfrm>
            <a:off x="-3" y="587829"/>
            <a:ext cx="3960320" cy="1987572"/>
          </a:xfrm>
          <a:prstGeom prst="rect">
            <a:avLst/>
          </a:prstGeom>
          <a:solidFill>
            <a:srgbClr val="FFFFFF"/>
          </a:solidFill>
          <a:ln>
            <a:noFill/>
          </a:ln>
        </p:spPr>
        <p:txBody>
          <a:bodyPr spcFirstLastPara="1" wrap="square" lIns="91433" tIns="45700" rIns="91433" bIns="45700" anchor="ctr" anchorCtr="0">
            <a:noAutofit/>
          </a:bodyPr>
          <a:lstStyle/>
          <a:p>
            <a:pPr algn="ctr">
              <a:spcBef>
                <a:spcPts val="0"/>
              </a:spcBef>
              <a:spcAft>
                <a:spcPts val="0"/>
              </a:spcAft>
              <a:buClr>
                <a:srgbClr val="FFFFFF"/>
              </a:buClr>
              <a:buSzPts val="1400"/>
            </a:pPr>
            <a:endParaRPr sz="1867">
              <a:solidFill>
                <a:srgbClr val="FFFFFF"/>
              </a:solidFill>
              <a:latin typeface="Trebuchet MS"/>
              <a:ea typeface="Trebuchet MS"/>
              <a:cs typeface="Trebuchet MS"/>
              <a:sym typeface="Trebuchet MS"/>
            </a:endParaRPr>
          </a:p>
        </p:txBody>
      </p:sp>
      <p:sp>
        <p:nvSpPr>
          <p:cNvPr id="58" name="Google Shape;58;p1"/>
          <p:cNvSpPr/>
          <p:nvPr/>
        </p:nvSpPr>
        <p:spPr>
          <a:xfrm>
            <a:off x="-8646" y="2649060"/>
            <a:ext cx="3968964" cy="1673800"/>
          </a:xfrm>
          <a:prstGeom prst="rect">
            <a:avLst/>
          </a:prstGeom>
          <a:solidFill>
            <a:srgbClr val="FFFFFF"/>
          </a:solidFill>
          <a:ln>
            <a:noFill/>
          </a:ln>
        </p:spPr>
        <p:txBody>
          <a:bodyPr spcFirstLastPara="1" wrap="square" lIns="91433" tIns="45700" rIns="91433" bIns="45700" anchor="ctr" anchorCtr="0">
            <a:noAutofit/>
          </a:bodyPr>
          <a:lstStyle/>
          <a:p>
            <a:pPr>
              <a:spcBef>
                <a:spcPts val="0"/>
              </a:spcBef>
              <a:spcAft>
                <a:spcPts val="0"/>
              </a:spcAft>
            </a:pPr>
            <a:endParaRPr sz="1600" dirty="0">
              <a:solidFill>
                <a:schemeClr val="dk1"/>
              </a:solidFill>
            </a:endParaRPr>
          </a:p>
        </p:txBody>
      </p:sp>
      <p:sp>
        <p:nvSpPr>
          <p:cNvPr id="68" name="Google Shape;68;p1"/>
          <p:cNvSpPr/>
          <p:nvPr/>
        </p:nvSpPr>
        <p:spPr>
          <a:xfrm>
            <a:off x="0" y="4396520"/>
            <a:ext cx="3949951" cy="2382971"/>
          </a:xfrm>
          <a:prstGeom prst="rect">
            <a:avLst/>
          </a:prstGeom>
          <a:solidFill>
            <a:srgbClr val="FFFFFF"/>
          </a:solidFill>
          <a:ln>
            <a:noFill/>
          </a:ln>
        </p:spPr>
        <p:txBody>
          <a:bodyPr spcFirstLastPara="1" wrap="square" lIns="91433" tIns="45700" rIns="91433" bIns="45700" anchor="ctr" anchorCtr="0">
            <a:noAutofit/>
          </a:bodyPr>
          <a:lstStyle/>
          <a:p>
            <a:pPr algn="just">
              <a:spcBef>
                <a:spcPts val="0"/>
              </a:spcBef>
              <a:spcAft>
                <a:spcPts val="0"/>
              </a:spcAft>
              <a:buClr>
                <a:schemeClr val="dk1"/>
              </a:buClr>
              <a:buSzPts val="1100"/>
            </a:pPr>
            <a:endParaRPr lang="en-IN" sz="1333">
              <a:solidFill>
                <a:srgbClr val="FFFFFF"/>
              </a:solidFill>
              <a:latin typeface="Trebuchet MS"/>
              <a:ea typeface="Trebuchet MS"/>
              <a:cs typeface="Trebuchet MS"/>
              <a:sym typeface="Trebuchet MS"/>
            </a:endParaRPr>
          </a:p>
        </p:txBody>
      </p:sp>
      <p:sp>
        <p:nvSpPr>
          <p:cNvPr id="69" name="Google Shape;69;p1"/>
          <p:cNvSpPr txBox="1"/>
          <p:nvPr/>
        </p:nvSpPr>
        <p:spPr>
          <a:xfrm>
            <a:off x="3985959" y="348505"/>
            <a:ext cx="1313200" cy="72830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dirty="0">
                <a:latin typeface="Book Antiqua" panose="02040602050305030304" pitchFamily="18" charset="0"/>
                <a:ea typeface="Times New Roman"/>
                <a:cs typeface="Times New Roman"/>
                <a:sym typeface="Times New Roman"/>
              </a:rPr>
              <a:t> </a:t>
            </a:r>
            <a:endParaRPr lang="en-IN" b="1" dirty="0">
              <a:latin typeface="Book Antiqua" panose="02040602050305030304" pitchFamily="18" charset="0"/>
              <a:ea typeface="Times New Roman"/>
              <a:cs typeface="Times New Roman"/>
              <a:sym typeface="Times New Roman"/>
            </a:endParaRPr>
          </a:p>
          <a:p>
            <a:pPr>
              <a:spcBef>
                <a:spcPts val="0"/>
              </a:spcBef>
              <a:spcAft>
                <a:spcPts val="0"/>
              </a:spcAft>
            </a:pPr>
            <a:r>
              <a:rPr lang="en-IN" sz="1333" b="1" dirty="0">
                <a:solidFill>
                  <a:srgbClr val="2F5496"/>
                </a:solidFill>
                <a:latin typeface="Book Antiqua" panose="02040602050305030304" pitchFamily="18" charset="0"/>
                <a:ea typeface="Times New Roman"/>
                <a:cs typeface="Times New Roman"/>
                <a:sym typeface="Times New Roman"/>
              </a:rPr>
              <a:t>Methodology </a:t>
            </a:r>
            <a:r>
              <a:rPr lang="en-IN" sz="1333" dirty="0">
                <a:solidFill>
                  <a:srgbClr val="2F5496"/>
                </a:solidFill>
                <a:latin typeface="Book Antiqua" panose="02040602050305030304" pitchFamily="18" charset="0"/>
                <a:ea typeface="Times New Roman"/>
                <a:cs typeface="Times New Roman"/>
                <a:sym typeface="Times New Roman"/>
              </a:rPr>
              <a:t> </a:t>
            </a:r>
          </a:p>
        </p:txBody>
      </p:sp>
      <p:sp>
        <p:nvSpPr>
          <p:cNvPr id="72" name="Google Shape;72;p1"/>
          <p:cNvSpPr txBox="1"/>
          <p:nvPr/>
        </p:nvSpPr>
        <p:spPr>
          <a:xfrm>
            <a:off x="0" y="3014820"/>
            <a:ext cx="3851567" cy="188714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IN" sz="1333" b="1" dirty="0">
                <a:solidFill>
                  <a:srgbClr val="2F5496"/>
                </a:solidFill>
                <a:latin typeface="Book Antiqua" panose="02040602050305030304" pitchFamily="18" charset="0"/>
                <a:ea typeface="Times New Roman"/>
                <a:cs typeface="Times New Roman"/>
                <a:sym typeface="Times New Roman"/>
              </a:rPr>
              <a:t>Objectives</a:t>
            </a:r>
          </a:p>
          <a:p>
            <a:pPr marL="228594" indent="-228594">
              <a:buFont typeface="Arial" panose="020B0604020202020204" pitchFamily="34" charset="0"/>
              <a:buChar char="•"/>
            </a:pPr>
            <a:r>
              <a:rPr lang="en-US" sz="1333" dirty="0">
                <a:latin typeface="Book Antiqua" panose="02040602050305030304" pitchFamily="18" charset="0"/>
              </a:rPr>
              <a:t>To control the MNO’s selection of base stations and maximum number of users to the waveform-level scheduling of resource blocks.</a:t>
            </a:r>
            <a:endParaRPr lang="en-IN" sz="1333" dirty="0">
              <a:solidFill>
                <a:schemeClr val="accent1">
                  <a:lumMod val="50000"/>
                </a:schemeClr>
              </a:solidFill>
              <a:latin typeface="Book Antiqua" panose="02040602050305030304" pitchFamily="18" charset="0"/>
            </a:endParaRPr>
          </a:p>
          <a:p>
            <a:pPr marL="228594" indent="-228594">
              <a:buFont typeface="Arial" panose="020B0604020202020204" pitchFamily="34" charset="0"/>
              <a:buChar char="•"/>
            </a:pPr>
            <a:r>
              <a:rPr lang="en-US" sz="1333" dirty="0">
                <a:latin typeface="Book Antiqua" panose="02040602050305030304" pitchFamily="18" charset="0"/>
              </a:rPr>
              <a:t>INR improvement up to 120 percent compared to other approaches</a:t>
            </a:r>
          </a:p>
          <a:p>
            <a:pPr>
              <a:spcBef>
                <a:spcPts val="0"/>
              </a:spcBef>
              <a:spcAft>
                <a:spcPts val="0"/>
              </a:spcAft>
            </a:pPr>
            <a:endParaRPr lang="en-US" sz="1333" b="1" dirty="0">
              <a:solidFill>
                <a:srgbClr val="2F5496"/>
              </a:solidFill>
              <a:latin typeface="Book Antiqua" panose="02040602050305030304" pitchFamily="18" charset="0"/>
              <a:ea typeface="Times New Roman"/>
              <a:cs typeface="Times New Roman"/>
              <a:sym typeface="Times New Roman"/>
            </a:endParaRPr>
          </a:p>
        </p:txBody>
      </p:sp>
      <p:pic>
        <p:nvPicPr>
          <p:cNvPr id="35" name="Google Shape;62;p1"/>
          <p:cNvPicPr preferRelativeResize="0"/>
          <p:nvPr/>
        </p:nvPicPr>
        <p:blipFill rotWithShape="1">
          <a:blip r:embed="rId3" cstate="print">
            <a:alphaModFix/>
          </a:blip>
          <a:srcRect/>
          <a:stretch/>
        </p:blipFill>
        <p:spPr>
          <a:xfrm>
            <a:off x="43333" y="0"/>
            <a:ext cx="656800" cy="656800"/>
          </a:xfrm>
          <a:prstGeom prst="rect">
            <a:avLst/>
          </a:prstGeom>
          <a:noFill/>
          <a:ln>
            <a:noFill/>
          </a:ln>
        </p:spPr>
      </p:pic>
      <p:sp>
        <p:nvSpPr>
          <p:cNvPr id="36" name="Google Shape;59;p1"/>
          <p:cNvSpPr txBox="1"/>
          <p:nvPr/>
        </p:nvSpPr>
        <p:spPr>
          <a:xfrm>
            <a:off x="1" y="694336"/>
            <a:ext cx="3851564" cy="338800"/>
          </a:xfrm>
          <a:prstGeom prst="rect">
            <a:avLst/>
          </a:prstGeom>
          <a:noFill/>
          <a:ln>
            <a:noFill/>
          </a:ln>
        </p:spPr>
        <p:txBody>
          <a:bodyPr spcFirstLastPara="1" wrap="square" lIns="91433" tIns="45700" rIns="91433" bIns="45700" anchor="t" anchorCtr="0">
            <a:noAutofit/>
          </a:bodyPr>
          <a:lstStyle/>
          <a:p>
            <a:pPr>
              <a:spcBef>
                <a:spcPts val="0"/>
              </a:spcBef>
              <a:spcAft>
                <a:spcPts val="0"/>
              </a:spcAft>
              <a:buClr>
                <a:srgbClr val="2F5496"/>
              </a:buClr>
              <a:buSzPts val="1200"/>
            </a:pPr>
            <a:r>
              <a:rPr lang="en" sz="1333" b="1" dirty="0">
                <a:solidFill>
                  <a:srgbClr val="2F5496"/>
                </a:solidFill>
                <a:latin typeface="Book Antiqua" panose="02040602050305030304" pitchFamily="18" charset="0"/>
                <a:cs typeface="Times New Roman"/>
                <a:sym typeface="Times New Roman"/>
              </a:rPr>
              <a:t>Introduction</a:t>
            </a:r>
          </a:p>
          <a:p>
            <a:pPr>
              <a:spcBef>
                <a:spcPts val="0"/>
              </a:spcBef>
              <a:spcAft>
                <a:spcPts val="0"/>
              </a:spcAft>
              <a:buClr>
                <a:srgbClr val="2F5496"/>
              </a:buClr>
              <a:buSzPts val="1200"/>
            </a:pPr>
            <a:endParaRPr lang="en" sz="1333" b="1" dirty="0">
              <a:solidFill>
                <a:srgbClr val="2F5496"/>
              </a:solidFill>
              <a:latin typeface="Book Antiqua" panose="02040602050305030304" pitchFamily="18" charset="0"/>
              <a:ea typeface="Times New Roman"/>
              <a:cs typeface="Times New Roman"/>
              <a:sym typeface="Times New Roman"/>
            </a:endParaRPr>
          </a:p>
          <a:p>
            <a:pPr>
              <a:spcBef>
                <a:spcPts val="0"/>
              </a:spcBef>
              <a:spcAft>
                <a:spcPts val="0"/>
              </a:spcAft>
              <a:buClr>
                <a:srgbClr val="2F5496"/>
              </a:buClr>
              <a:buSzPts val="1200"/>
            </a:pPr>
            <a:r>
              <a:rPr lang="en-US" sz="1333" dirty="0">
                <a:latin typeface="Book Antiqua" panose="02040602050305030304" pitchFamily="18" charset="0"/>
              </a:rPr>
              <a:t>Radio access network (RAN) slicing is expected to be a pivotal component of next-generation 5G networks [1] and the Internet of Things [2, 3]. By leveraging virtualization of physical network resources, infrastructure providers (IPs) assign mobile network operators (MNOs) one or more slices of the RAN, each representing a virtual network built on top of the underlying physical RAN. </a:t>
            </a:r>
          </a:p>
          <a:p>
            <a:pPr>
              <a:spcBef>
                <a:spcPts val="0"/>
              </a:spcBef>
              <a:spcAft>
                <a:spcPts val="0"/>
              </a:spcAft>
              <a:buClr>
                <a:srgbClr val="2F5496"/>
              </a:buClr>
              <a:buSzPts val="1200"/>
            </a:pPr>
            <a:endParaRPr lang="en-GB" sz="1333" dirty="0">
              <a:latin typeface="Book Antiqua" panose="02040602050305030304" pitchFamily="18" charset="0"/>
            </a:endParaRPr>
          </a:p>
          <a:p>
            <a:pPr>
              <a:spcBef>
                <a:spcPts val="0"/>
              </a:spcBef>
              <a:spcAft>
                <a:spcPts val="0"/>
              </a:spcAft>
              <a:buClr>
                <a:srgbClr val="2F5496"/>
              </a:buClr>
              <a:buSzPts val="1200"/>
            </a:pPr>
            <a:endParaRPr lang="en-US" sz="1333" dirty="0">
              <a:latin typeface="Book Antiqua" panose="02040602050305030304" pitchFamily="18" charset="0"/>
            </a:endParaRPr>
          </a:p>
          <a:p>
            <a:pPr>
              <a:spcBef>
                <a:spcPts val="0"/>
              </a:spcBef>
              <a:spcAft>
                <a:spcPts val="0"/>
              </a:spcAft>
              <a:buClr>
                <a:srgbClr val="2F5496"/>
              </a:buClr>
              <a:buSzPts val="1200"/>
            </a:pPr>
            <a:endParaRPr lang="en-GB" sz="1333" dirty="0">
              <a:latin typeface="Book Antiqua" panose="02040602050305030304" pitchFamily="18" charset="0"/>
            </a:endParaRPr>
          </a:p>
          <a:p>
            <a:pPr>
              <a:spcBef>
                <a:spcPts val="0"/>
              </a:spcBef>
              <a:spcAft>
                <a:spcPts val="0"/>
              </a:spcAft>
              <a:buClr>
                <a:srgbClr val="2F5496"/>
              </a:buClr>
              <a:buSzPts val="1200"/>
            </a:pPr>
            <a:endParaRPr lang="en-US" sz="1333" dirty="0">
              <a:latin typeface="Book Antiqua" panose="02040602050305030304" pitchFamily="18" charset="0"/>
            </a:endParaRPr>
          </a:p>
          <a:p>
            <a:pPr>
              <a:spcBef>
                <a:spcPts val="0"/>
              </a:spcBef>
              <a:spcAft>
                <a:spcPts val="0"/>
              </a:spcAft>
              <a:buClr>
                <a:srgbClr val="2F5496"/>
              </a:buClr>
              <a:buSzPts val="1200"/>
            </a:pPr>
            <a:endParaRPr lang="en-GB" sz="1333" dirty="0">
              <a:latin typeface="Book Antiqua" panose="02040602050305030304" pitchFamily="18" charset="0"/>
            </a:endParaRPr>
          </a:p>
          <a:p>
            <a:pPr>
              <a:spcBef>
                <a:spcPts val="0"/>
              </a:spcBef>
              <a:spcAft>
                <a:spcPts val="0"/>
              </a:spcAft>
              <a:buClr>
                <a:srgbClr val="2F5496"/>
              </a:buClr>
              <a:buSzPts val="1200"/>
            </a:pPr>
            <a:endParaRPr lang="en-US" sz="1333" dirty="0">
              <a:latin typeface="Book Antiqua" panose="02040602050305030304" pitchFamily="18" charset="0"/>
            </a:endParaRPr>
          </a:p>
          <a:p>
            <a:pPr>
              <a:spcBef>
                <a:spcPts val="0"/>
              </a:spcBef>
              <a:spcAft>
                <a:spcPts val="0"/>
              </a:spcAft>
              <a:buClr>
                <a:srgbClr val="2F5496"/>
              </a:buClr>
              <a:buSzPts val="1200"/>
            </a:pPr>
            <a:endParaRPr lang="en" sz="1333" b="1" dirty="0">
              <a:solidFill>
                <a:srgbClr val="2F5496"/>
              </a:solidFill>
              <a:latin typeface="Book Antiqua" panose="02040602050305030304" pitchFamily="18" charset="0"/>
              <a:ea typeface="Times New Roman"/>
              <a:cs typeface="Times New Roman"/>
              <a:sym typeface="Times New Roman"/>
            </a:endParaRPr>
          </a:p>
        </p:txBody>
      </p:sp>
      <p:sp>
        <p:nvSpPr>
          <p:cNvPr id="16" name="Google Shape;63;p1">
            <a:extLst>
              <a:ext uri="{FF2B5EF4-FFF2-40B4-BE49-F238E27FC236}">
                <a16:creationId xmlns:a16="http://schemas.microsoft.com/office/drawing/2014/main" id="{28F7AE1A-2588-9A10-BF20-A63EFB0F503F}"/>
              </a:ext>
            </a:extLst>
          </p:cNvPr>
          <p:cNvSpPr/>
          <p:nvPr/>
        </p:nvSpPr>
        <p:spPr>
          <a:xfrm>
            <a:off x="8998773" y="4239491"/>
            <a:ext cx="3121699" cy="2540000"/>
          </a:xfrm>
          <a:prstGeom prst="rect">
            <a:avLst/>
          </a:prstGeom>
          <a:solidFill>
            <a:srgbClr val="FFFFFF"/>
          </a:solidFill>
          <a:ln>
            <a:noFill/>
          </a:ln>
        </p:spPr>
        <p:txBody>
          <a:bodyPr spcFirstLastPara="1" wrap="square" lIns="91433" tIns="45700" rIns="91433" bIns="45700" anchor="ctr" anchorCtr="0">
            <a:noAutofit/>
          </a:bodyPr>
          <a:lstStyle/>
          <a:p>
            <a:pPr algn="ctr">
              <a:spcBef>
                <a:spcPts val="0"/>
              </a:spcBef>
              <a:spcAft>
                <a:spcPts val="0"/>
              </a:spcAft>
              <a:buClr>
                <a:schemeClr val="dk1"/>
              </a:buClr>
              <a:buSzPts val="1100"/>
            </a:pPr>
            <a:endParaRPr lang="en-IN">
              <a:solidFill>
                <a:srgbClr val="FFFFFF"/>
              </a:solidFill>
              <a:latin typeface="Trebuchet MS"/>
              <a:ea typeface="Trebuchet MS"/>
              <a:cs typeface="Trebuchet MS"/>
              <a:sym typeface="Trebuchet MS"/>
            </a:endParaRPr>
          </a:p>
        </p:txBody>
      </p:sp>
      <p:sp>
        <p:nvSpPr>
          <p:cNvPr id="17" name="Google Shape;81;p1">
            <a:extLst>
              <a:ext uri="{FF2B5EF4-FFF2-40B4-BE49-F238E27FC236}">
                <a16:creationId xmlns:a16="http://schemas.microsoft.com/office/drawing/2014/main" id="{10CA6E8D-42A4-DBC3-700C-292AD01F796B}"/>
              </a:ext>
            </a:extLst>
          </p:cNvPr>
          <p:cNvSpPr txBox="1"/>
          <p:nvPr/>
        </p:nvSpPr>
        <p:spPr>
          <a:xfrm>
            <a:off x="8940799" y="3291841"/>
            <a:ext cx="3079963" cy="3938345"/>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US" sz="1333" dirty="0">
                <a:latin typeface="Book Antiqua" panose="02040602050305030304" pitchFamily="18" charset="0"/>
              </a:rPr>
              <a:t>Simulated RAN deployment, percentage of 5G-enabled RBs, and average SINR level under different RAN slicing strategies. Curves show average values, shaded areas display 95 percent confidence intervals over 200 simulation runs.</a:t>
            </a:r>
            <a:endParaRPr lang="en-IN" sz="1333" dirty="0">
              <a:latin typeface="Book Antiqua" panose="02040602050305030304" pitchFamily="18" charset="0"/>
            </a:endParaRPr>
          </a:p>
          <a:p>
            <a:pPr>
              <a:spcBef>
                <a:spcPts val="0"/>
              </a:spcBef>
              <a:spcAft>
                <a:spcPts val="0"/>
              </a:spcAft>
            </a:pPr>
            <a:endParaRPr lang="en" sz="1333" b="1" dirty="0">
              <a:solidFill>
                <a:srgbClr val="2F5496"/>
              </a:solidFill>
              <a:latin typeface="Book Antiqua" panose="02040602050305030304" pitchFamily="18" charset="0"/>
              <a:ea typeface="Times New Roman"/>
              <a:cs typeface="Times New Roman"/>
              <a:sym typeface="Times New Roman"/>
            </a:endParaRPr>
          </a:p>
          <a:p>
            <a:pPr>
              <a:spcBef>
                <a:spcPts val="0"/>
              </a:spcBef>
              <a:spcAft>
                <a:spcPts val="0"/>
              </a:spcAft>
            </a:pPr>
            <a:r>
              <a:rPr lang="en" sz="1333" b="1" dirty="0">
                <a:solidFill>
                  <a:srgbClr val="2F5496"/>
                </a:solidFill>
                <a:latin typeface="Book Antiqua" panose="02040602050305030304" pitchFamily="18" charset="0"/>
                <a:ea typeface="Times New Roman"/>
                <a:cs typeface="Times New Roman"/>
                <a:sym typeface="Times New Roman"/>
              </a:rPr>
              <a:t>Conclusion</a:t>
            </a:r>
          </a:p>
          <a:p>
            <a:pPr>
              <a:spcBef>
                <a:spcPts val="0"/>
              </a:spcBef>
              <a:spcAft>
                <a:spcPts val="0"/>
              </a:spcAft>
            </a:pPr>
            <a:r>
              <a:rPr lang="en-US" sz="1333" dirty="0">
                <a:latin typeface="Book Antiqua" panose="02040602050305030304" pitchFamily="18" charset="0"/>
              </a:rPr>
              <a:t>Simulation results show that our framework slices RAN physical resources so that 95 percent of available RBs can be used to perform coordination-based 5G transmission technologies which allows for up to 120 percent improvement in terms of SINR experienced</a:t>
            </a:r>
            <a:r>
              <a:rPr lang="en-IN" sz="1333" dirty="0">
                <a:latin typeface="Book Antiqua" panose="02040602050305030304" pitchFamily="18" charset="0"/>
              </a:rPr>
              <a:t> by mobile users.</a:t>
            </a:r>
          </a:p>
          <a:p>
            <a:pPr>
              <a:spcBef>
                <a:spcPts val="0"/>
              </a:spcBef>
              <a:spcAft>
                <a:spcPts val="0"/>
              </a:spcAft>
            </a:pPr>
            <a:endParaRPr lang="en-US" sz="1333" dirty="0">
              <a:latin typeface="Book Antiqua" panose="02040602050305030304" pitchFamily="18" charset="0"/>
              <a:sym typeface="Times New Roman"/>
            </a:endParaRPr>
          </a:p>
        </p:txBody>
      </p:sp>
      <p:sp>
        <p:nvSpPr>
          <p:cNvPr id="24" name="Google Shape;71;p1">
            <a:extLst>
              <a:ext uri="{FF2B5EF4-FFF2-40B4-BE49-F238E27FC236}">
                <a16:creationId xmlns:a16="http://schemas.microsoft.com/office/drawing/2014/main" id="{54CC177A-0147-C6BF-7686-87BFB6C1E3B4}"/>
              </a:ext>
            </a:extLst>
          </p:cNvPr>
          <p:cNvSpPr txBox="1"/>
          <p:nvPr/>
        </p:nvSpPr>
        <p:spPr>
          <a:xfrm>
            <a:off x="8900353" y="673768"/>
            <a:ext cx="3220119" cy="2651703"/>
          </a:xfrm>
          <a:prstGeom prst="rect">
            <a:avLst/>
          </a:prstGeom>
          <a:noFill/>
          <a:ln>
            <a:noFill/>
          </a:ln>
        </p:spPr>
        <p:txBody>
          <a:bodyPr spcFirstLastPara="1" wrap="square" lIns="121900" tIns="121900" rIns="121900" bIns="121900" anchor="t" anchorCtr="0">
            <a:noAutofit/>
          </a:bodyPr>
          <a:lstStyle/>
          <a:p>
            <a:pPr>
              <a:spcBef>
                <a:spcPts val="0"/>
              </a:spcBef>
              <a:spcAft>
                <a:spcPts val="0"/>
              </a:spcAft>
              <a:buClr>
                <a:schemeClr val="dk1"/>
              </a:buClr>
              <a:buSzPts val="1100"/>
            </a:pPr>
            <a:r>
              <a:rPr lang="en-IN" sz="1333" b="1" dirty="0">
                <a:solidFill>
                  <a:srgbClr val="2F5496"/>
                </a:solidFill>
                <a:latin typeface="Book Antiqua" panose="02040602050305030304" pitchFamily="18" charset="0"/>
                <a:ea typeface="Times New Roman"/>
                <a:cs typeface="Times New Roman"/>
                <a:sym typeface="Times New Roman"/>
              </a:rPr>
              <a:t>Results</a:t>
            </a:r>
            <a:endParaRPr lang="en-US" sz="1333" b="1" dirty="0">
              <a:solidFill>
                <a:srgbClr val="2F5496"/>
              </a:solidFill>
              <a:latin typeface="Book Antiqua" panose="02040602050305030304" pitchFamily="18" charset="0"/>
              <a:ea typeface="Times New Roman"/>
              <a:cs typeface="Times New Roman"/>
              <a:sym typeface="Times New Roman"/>
            </a:endParaRPr>
          </a:p>
          <a:p>
            <a:endParaRPr sz="1200" b="1" dirty="0">
              <a:solidFill>
                <a:srgbClr val="2F5496"/>
              </a:solidFill>
              <a:latin typeface="Book Antiqua" panose="02040602050305030304" pitchFamily="18" charset="0"/>
              <a:ea typeface="Times New Roman"/>
              <a:cs typeface="Times New Roman"/>
              <a:sym typeface="Times New Roman"/>
            </a:endParaRPr>
          </a:p>
        </p:txBody>
      </p:sp>
      <p:sp>
        <p:nvSpPr>
          <p:cNvPr id="41" name="TextBox 40">
            <a:extLst>
              <a:ext uri="{FF2B5EF4-FFF2-40B4-BE49-F238E27FC236}">
                <a16:creationId xmlns:a16="http://schemas.microsoft.com/office/drawing/2014/main" id="{32914AC4-0C5F-F175-B4AA-CD1B4E79E4F3}"/>
              </a:ext>
            </a:extLst>
          </p:cNvPr>
          <p:cNvSpPr txBox="1"/>
          <p:nvPr/>
        </p:nvSpPr>
        <p:spPr>
          <a:xfrm>
            <a:off x="0" y="4998023"/>
            <a:ext cx="4052103" cy="1733295"/>
          </a:xfrm>
          <a:prstGeom prst="rect">
            <a:avLst/>
          </a:prstGeom>
          <a:noFill/>
        </p:spPr>
        <p:txBody>
          <a:bodyPr wrap="square" rtlCol="0">
            <a:spAutoFit/>
          </a:bodyPr>
          <a:lstStyle/>
          <a:p>
            <a:r>
              <a:rPr lang="en-US" sz="1333" b="1" dirty="0">
                <a:solidFill>
                  <a:srgbClr val="2F5496"/>
                </a:solidFill>
                <a:latin typeface="Book Antiqua" panose="02040602050305030304" pitchFamily="18" charset="0"/>
                <a:ea typeface="Times New Roman"/>
                <a:cs typeface="Times New Roman"/>
                <a:sym typeface="Times New Roman"/>
              </a:rPr>
              <a:t>Requirements</a:t>
            </a:r>
          </a:p>
          <a:p>
            <a:pPr marL="304792" indent="-304792">
              <a:buFont typeface="+mj-lt"/>
              <a:buAutoNum type="arabicPeriod"/>
            </a:pPr>
            <a:r>
              <a:rPr lang="en-US" sz="1333" dirty="0">
                <a:latin typeface="Book Antiqua" panose="02040602050305030304" pitchFamily="18" charset="0"/>
              </a:rPr>
              <a:t>The Need for a Unifying Slicing System</a:t>
            </a:r>
          </a:p>
          <a:p>
            <a:pPr marL="304792" indent="-304792">
              <a:buFont typeface="+mj-lt"/>
              <a:buAutoNum type="arabicPeriod"/>
            </a:pPr>
            <a:r>
              <a:rPr lang="en-IN" sz="1333" dirty="0">
                <a:latin typeface="Book Antiqua" panose="02040602050305030304" pitchFamily="18" charset="0"/>
              </a:rPr>
              <a:t>Different Timescales</a:t>
            </a:r>
          </a:p>
          <a:p>
            <a:pPr marL="304792" indent="-304792">
              <a:buFont typeface="+mj-lt"/>
              <a:buAutoNum type="arabicPeriod"/>
            </a:pPr>
            <a:r>
              <a:rPr lang="en-US" sz="1333" dirty="0">
                <a:latin typeface="Book Antiqua" panose="02040602050305030304" pitchFamily="18" charset="0"/>
              </a:rPr>
              <a:t>Enabling Emerging Multi-BS Wireless Technologies</a:t>
            </a:r>
          </a:p>
          <a:p>
            <a:pPr marL="304792" indent="-304792">
              <a:buFont typeface="+mj-lt"/>
              <a:buAutoNum type="arabicPeriod"/>
            </a:pPr>
            <a:r>
              <a:rPr lang="en-US" sz="1333" dirty="0">
                <a:latin typeface="Book Antiqua" panose="02040602050305030304" pitchFamily="18" charset="0"/>
              </a:rPr>
              <a:t>Complexity vs. Optimality vs. Privacy</a:t>
            </a:r>
            <a:endParaRPr lang="en-IN" sz="1333" dirty="0">
              <a:latin typeface="Book Antiqua" panose="02040602050305030304" pitchFamily="18" charset="0"/>
            </a:endParaRPr>
          </a:p>
          <a:p>
            <a:pPr marL="304792" indent="-304792">
              <a:buFont typeface="+mj-lt"/>
              <a:buAutoNum type="arabicPeriod"/>
            </a:pPr>
            <a:endParaRPr lang="en-IN" sz="1333" dirty="0">
              <a:latin typeface="Book Antiqua" panose="02040602050305030304" pitchFamily="18" charset="0"/>
            </a:endParaRPr>
          </a:p>
          <a:p>
            <a:pPr marL="228594" indent="-228594">
              <a:buFont typeface="Arial" panose="020B0604020202020204" pitchFamily="34" charset="0"/>
              <a:buChar char="•"/>
            </a:pPr>
            <a:endParaRPr lang="en-IN" sz="1333" dirty="0">
              <a:latin typeface="Book Antiqua" panose="02040602050305030304" pitchFamily="18" charset="0"/>
            </a:endParaRPr>
          </a:p>
        </p:txBody>
      </p:sp>
      <p:sp>
        <p:nvSpPr>
          <p:cNvPr id="26" name="Rectangle 25"/>
          <p:cNvSpPr/>
          <p:nvPr/>
        </p:nvSpPr>
        <p:spPr>
          <a:xfrm>
            <a:off x="4052235" y="3667225"/>
            <a:ext cx="4379495" cy="3179653"/>
          </a:xfrm>
          <a:prstGeom prst="rect">
            <a:avLst/>
          </a:prstGeom>
        </p:spPr>
        <p:txBody>
          <a:bodyPr wrap="square">
            <a:spAutoFit/>
          </a:bodyPr>
          <a:lstStyle/>
          <a:p>
            <a:pPr algn="just"/>
            <a:r>
              <a:rPr lang="en-US" sz="1333" dirty="0">
                <a:latin typeface="Book Antiqua" panose="02040602050305030304" pitchFamily="18" charset="0"/>
              </a:rPr>
              <a:t>Timing aspects in RAN slicing and scheduling with two BSs and seven MUs’. It is shown that MNOs adapt their slicing strategies to MUs’ mobility patterns (long timescale), while transmission queues rapidly vary in time (short timescale)</a:t>
            </a:r>
            <a:r>
              <a:rPr lang="en-US" dirty="0">
                <a:latin typeface="Book Antiqua" panose="02040602050305030304" pitchFamily="18" charset="0"/>
              </a:rPr>
              <a:t>.</a:t>
            </a:r>
          </a:p>
          <a:p>
            <a:pPr algn="just"/>
            <a:endParaRPr lang="en-GB" sz="1333" dirty="0">
              <a:latin typeface="Book Antiqua" panose="02040602050305030304" pitchFamily="18" charset="0"/>
            </a:endParaRPr>
          </a:p>
          <a:p>
            <a:r>
              <a:rPr lang="en-US" sz="1333" b="1" dirty="0">
                <a:solidFill>
                  <a:srgbClr val="2F5496"/>
                </a:solidFill>
                <a:latin typeface="Book Antiqua" panose="02040602050305030304" pitchFamily="18" charset="0"/>
                <a:ea typeface="Times New Roman"/>
                <a:cs typeface="Times New Roman"/>
                <a:sym typeface="Times New Roman"/>
              </a:rPr>
              <a:t>System</a:t>
            </a:r>
            <a:r>
              <a:rPr lang="en-US" sz="1333" dirty="0">
                <a:latin typeface="Book Antiqua" panose="02040602050305030304" pitchFamily="18" charset="0"/>
              </a:rPr>
              <a:t> </a:t>
            </a:r>
            <a:r>
              <a:rPr lang="en-US" sz="1333" b="1" dirty="0">
                <a:solidFill>
                  <a:srgbClr val="2F5496"/>
                </a:solidFill>
                <a:latin typeface="Book Antiqua" panose="02040602050305030304" pitchFamily="18" charset="0"/>
                <a:ea typeface="Times New Roman"/>
                <a:cs typeface="Times New Roman"/>
                <a:sym typeface="Times New Roman"/>
              </a:rPr>
              <a:t>Architecture</a:t>
            </a:r>
          </a:p>
          <a:p>
            <a:r>
              <a:rPr lang="en-US" sz="1333" dirty="0">
                <a:latin typeface="Book Antiqua" panose="02040602050305030304" pitchFamily="18" charset="0"/>
              </a:rPr>
              <a:t>Three tier RAN slicing framework</a:t>
            </a:r>
          </a:p>
          <a:p>
            <a:r>
              <a:rPr lang="en-US" sz="1333" dirty="0">
                <a:latin typeface="Book Antiqua" panose="02040602050305030304" pitchFamily="18" charset="0"/>
              </a:rPr>
              <a:t>The I/O Middleware Tier : DVI , SI , SRC, REB, </a:t>
            </a:r>
          </a:p>
          <a:p>
            <a:r>
              <a:rPr lang="en-US" sz="1333" dirty="0">
                <a:latin typeface="Book Antiqua" panose="02040602050305030304" pitchFamily="18" charset="0"/>
              </a:rPr>
              <a:t>T</a:t>
            </a:r>
            <a:r>
              <a:rPr lang="en-IN" sz="1333" dirty="0">
                <a:latin typeface="Book Antiqua" panose="02040602050305030304" pitchFamily="18" charset="0"/>
              </a:rPr>
              <a:t>he IP Tier : RAN Database, SCM , AC, RSA, SE, </a:t>
            </a:r>
            <a:endParaRPr lang="en-US" sz="1333" dirty="0">
              <a:latin typeface="Book Antiqua" panose="02040602050305030304" pitchFamily="18" charset="0"/>
            </a:endParaRPr>
          </a:p>
          <a:p>
            <a:r>
              <a:rPr lang="en-IN" sz="1333" dirty="0">
                <a:latin typeface="Book Antiqua" panose="02040602050305030304" pitchFamily="18" charset="0"/>
              </a:rPr>
              <a:t>The MNO Tier : SRG, CA, CF , MU Database, RAN Resource Pool, ATC .</a:t>
            </a:r>
          </a:p>
          <a:p>
            <a:pPr algn="just"/>
            <a:endParaRPr lang="en-US" dirty="0">
              <a:latin typeface="Book Antiqua" panose="02040602050305030304" pitchFamily="18" charset="0"/>
            </a:endParaRPr>
          </a:p>
          <a:p>
            <a:pPr algn="just"/>
            <a:endParaRPr lang="en-GB" dirty="0">
              <a:latin typeface="Book Antiqua" panose="02040602050305030304" pitchFamily="18" charset="0"/>
            </a:endParaRPr>
          </a:p>
        </p:txBody>
      </p:sp>
      <p:pic>
        <p:nvPicPr>
          <p:cNvPr id="27" name="Picture 26">
            <a:extLst>
              <a:ext uri="{FF2B5EF4-FFF2-40B4-BE49-F238E27FC236}">
                <a16:creationId xmlns:a16="http://schemas.microsoft.com/office/drawing/2014/main" id="{6C9F7D2E-1049-DF66-4F45-3E2DAC74C157}"/>
              </a:ext>
            </a:extLst>
          </p:cNvPr>
          <p:cNvPicPr>
            <a:picLocks noChangeAspect="1"/>
          </p:cNvPicPr>
          <p:nvPr/>
        </p:nvPicPr>
        <p:blipFill>
          <a:blip r:embed="rId4" cstate="print"/>
          <a:stretch>
            <a:fillRect/>
          </a:stretch>
        </p:blipFill>
        <p:spPr>
          <a:xfrm>
            <a:off x="8701289" y="1061608"/>
            <a:ext cx="3307831" cy="2297610"/>
          </a:xfrm>
          <a:prstGeom prst="rect">
            <a:avLst/>
          </a:prstGeom>
        </p:spPr>
      </p:pic>
      <p:sp>
        <p:nvSpPr>
          <p:cNvPr id="28" name="TextBox 27">
            <a:extLst>
              <a:ext uri="{FF2B5EF4-FFF2-40B4-BE49-F238E27FC236}">
                <a16:creationId xmlns:a16="http://schemas.microsoft.com/office/drawing/2014/main" id="{B226A56C-5B9B-430E-BAB2-454CC26922FD}"/>
              </a:ext>
            </a:extLst>
          </p:cNvPr>
          <p:cNvSpPr txBox="1"/>
          <p:nvPr/>
        </p:nvSpPr>
        <p:spPr>
          <a:xfrm>
            <a:off x="2214306" y="88123"/>
            <a:ext cx="8089081" cy="584775"/>
          </a:xfrm>
          <a:prstGeom prst="rect">
            <a:avLst/>
          </a:prstGeom>
          <a:noFill/>
        </p:spPr>
        <p:txBody>
          <a:bodyPr wrap="square">
            <a:spAutoFit/>
          </a:bodyPr>
          <a:lstStyle/>
          <a:p>
            <a:pPr algn="ctr"/>
            <a:r>
              <a:rPr lang="en-IN" sz="1600" dirty="0">
                <a:solidFill>
                  <a:schemeClr val="bg1"/>
                </a:solidFill>
              </a:rPr>
              <a:t> </a:t>
            </a:r>
            <a:r>
              <a:rPr lang="en-US" sz="1600" b="1" dirty="0">
                <a:latin typeface="Book Antiqua" panose="02040602050305030304" pitchFamily="18" charset="0"/>
              </a:rPr>
              <a:t>Toward</a:t>
            </a:r>
            <a:r>
              <a:rPr lang="en-US" sz="1600" dirty="0"/>
              <a:t> </a:t>
            </a:r>
            <a:r>
              <a:rPr lang="en-US" sz="1600" b="1" dirty="0">
                <a:latin typeface="Book Antiqua" panose="02040602050305030304" pitchFamily="18" charset="0"/>
              </a:rPr>
              <a:t>Operator-to-Waveform</a:t>
            </a:r>
            <a:r>
              <a:rPr lang="en-US" sz="1600" dirty="0"/>
              <a:t> </a:t>
            </a:r>
            <a:r>
              <a:rPr lang="en-US" sz="1600" b="1" dirty="0">
                <a:latin typeface="Book Antiqua" panose="02040602050305030304" pitchFamily="18" charset="0"/>
              </a:rPr>
              <a:t>5G</a:t>
            </a:r>
            <a:r>
              <a:rPr lang="en-US" sz="1600" dirty="0"/>
              <a:t> </a:t>
            </a:r>
            <a:r>
              <a:rPr lang="en-US" sz="1600" b="1" dirty="0">
                <a:latin typeface="Book Antiqua" panose="02040602050305030304" pitchFamily="18" charset="0"/>
              </a:rPr>
              <a:t>Radio</a:t>
            </a:r>
            <a:r>
              <a:rPr lang="en-US" sz="1600" dirty="0"/>
              <a:t> </a:t>
            </a:r>
            <a:r>
              <a:rPr lang="en-US" sz="1600" b="1" dirty="0">
                <a:latin typeface="Book Antiqua" panose="02040602050305030304" pitchFamily="18" charset="0"/>
              </a:rPr>
              <a:t>Access</a:t>
            </a:r>
            <a:r>
              <a:rPr lang="en-US" sz="1600" dirty="0"/>
              <a:t> </a:t>
            </a:r>
            <a:r>
              <a:rPr lang="en-US" sz="1600" b="1" dirty="0">
                <a:latin typeface="Book Antiqua" panose="02040602050305030304" pitchFamily="18" charset="0"/>
              </a:rPr>
              <a:t>Network</a:t>
            </a:r>
            <a:r>
              <a:rPr lang="en-US" sz="1600" dirty="0"/>
              <a:t> </a:t>
            </a:r>
            <a:r>
              <a:rPr lang="en-US" sz="1600" b="1" dirty="0">
                <a:latin typeface="Book Antiqua" panose="02040602050305030304" pitchFamily="18" charset="0"/>
              </a:rPr>
              <a:t>Slicing</a:t>
            </a:r>
          </a:p>
          <a:p>
            <a:pPr algn="ctr"/>
            <a:r>
              <a:rPr lang="en-US" sz="1600" b="1" dirty="0">
                <a:solidFill>
                  <a:schemeClr val="accent1"/>
                </a:solidFill>
                <a:latin typeface="Book Antiqua" panose="02040602050305030304" pitchFamily="18" charset="0"/>
                <a:hlinkClick r:id="rId5"/>
              </a:rPr>
              <a:t>Link to the Paper</a:t>
            </a:r>
            <a:endParaRPr lang="en-US" sz="1600" b="1" dirty="0">
              <a:solidFill>
                <a:schemeClr val="accent1"/>
              </a:solidFill>
              <a:latin typeface="Book Antiqua" panose="02040602050305030304" pitchFamily="18" charset="0"/>
            </a:endParaRPr>
          </a:p>
        </p:txBody>
      </p:sp>
      <p:pic>
        <p:nvPicPr>
          <p:cNvPr id="4" name="Picture 3">
            <a:extLst>
              <a:ext uri="{FF2B5EF4-FFF2-40B4-BE49-F238E27FC236}">
                <a16:creationId xmlns:a16="http://schemas.microsoft.com/office/drawing/2014/main" id="{57C7885A-6698-6FF1-482E-4963BA3FFDA5}"/>
              </a:ext>
            </a:extLst>
          </p:cNvPr>
          <p:cNvPicPr>
            <a:picLocks noChangeAspect="1"/>
          </p:cNvPicPr>
          <p:nvPr/>
        </p:nvPicPr>
        <p:blipFill>
          <a:blip r:embed="rId6"/>
          <a:stretch>
            <a:fillRect/>
          </a:stretch>
        </p:blipFill>
        <p:spPr>
          <a:xfrm>
            <a:off x="4419739" y="935316"/>
            <a:ext cx="3179670" cy="2731909"/>
          </a:xfrm>
          <a:prstGeom prst="rect">
            <a:avLst/>
          </a:prstGeom>
        </p:spPr>
      </p:pic>
    </p:spTree>
    <p:extLst>
      <p:ext uri="{BB962C8B-B14F-4D97-AF65-F5344CB8AC3E}">
        <p14:creationId xmlns:p14="http://schemas.microsoft.com/office/powerpoint/2010/main" val="30765136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5011</TotalTime>
  <Words>2058</Words>
  <Application>Microsoft Office PowerPoint</Application>
  <PresentationFormat>Widescreen</PresentationFormat>
  <Paragraphs>250</Paragraphs>
  <Slides>18</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Book Antiqua</vt:lpstr>
      <vt:lpstr>Calibri</vt:lpstr>
      <vt:lpstr>Calibri Light</vt:lpstr>
      <vt:lpstr>Century Gothic</vt:lpstr>
      <vt:lpstr>Helvetica-Bold</vt:lpstr>
      <vt:lpstr>Times New Roman</vt:lpstr>
      <vt:lpstr>Trebuchet MS</vt:lpstr>
      <vt:lpstr>Wingdings</vt:lpstr>
      <vt:lpstr>Office Theme</vt:lpstr>
      <vt:lpstr>“Performance evaluation of varied KPIs in dynamic RAN slice of 5G Network”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Sunil</dc:creator>
  <cp:lastModifiedBy>01fe20bcs189</cp:lastModifiedBy>
  <cp:revision>192</cp:revision>
  <dcterms:created xsi:type="dcterms:W3CDTF">2019-06-25T06:41:48Z</dcterms:created>
  <dcterms:modified xsi:type="dcterms:W3CDTF">2022-09-22T18:03:36Z</dcterms:modified>
</cp:coreProperties>
</file>